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92" r:id="rId6"/>
    <p:sldId id="262" r:id="rId7"/>
    <p:sldId id="269" r:id="rId8"/>
    <p:sldId id="270" r:id="rId9"/>
    <p:sldId id="271" r:id="rId10"/>
    <p:sldId id="287" r:id="rId11"/>
    <p:sldId id="272" r:id="rId12"/>
    <p:sldId id="273" r:id="rId13"/>
    <p:sldId id="274" r:id="rId14"/>
    <p:sldId id="275" r:id="rId15"/>
    <p:sldId id="276" r:id="rId16"/>
    <p:sldId id="284" r:id="rId17"/>
    <p:sldId id="277" r:id="rId18"/>
    <p:sldId id="278" r:id="rId19"/>
    <p:sldId id="280" r:id="rId20"/>
    <p:sldId id="281" r:id="rId21"/>
    <p:sldId id="289" r:id="rId22"/>
    <p:sldId id="290" r:id="rId23"/>
    <p:sldId id="291" r:id="rId24"/>
    <p:sldId id="286" r:id="rId25"/>
    <p:sldId id="294" r:id="rId26"/>
    <p:sldId id="288" r:id="rId27"/>
    <p:sldId id="282" r:id="rId28"/>
    <p:sldId id="283" r:id="rId29"/>
    <p:sldId id="26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iusz Bialoszewski [mab152]" initials="MB[" lastIdx="1" clrIdx="0">
    <p:extLst>
      <p:ext uri="{19B8F6BF-5375-455C-9EA6-DF929625EA0E}">
        <p15:presenceInfo xmlns:p15="http://schemas.microsoft.com/office/powerpoint/2012/main" userId="Mariusz Bialoszewski [mab152]"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AD3407-3AFB-7B3A-1E77-7BC4F125071C}" v="10" dt="2020-02-20T16:37:52.678"/>
    <p1510:client id="{EEAD3DBB-FD6D-4928-BA0D-7D39182A5F13}" v="1106" dt="2020-02-20T18:02:40.1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71" autoAdjust="0"/>
    <p:restoredTop sz="94660"/>
  </p:normalViewPr>
  <p:slideViewPr>
    <p:cSldViewPr snapToGrid="0">
      <p:cViewPr>
        <p:scale>
          <a:sx n="100" d="100"/>
          <a:sy n="100" d="100"/>
        </p:scale>
        <p:origin x="930" y="2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svg"/><Relationship Id="rId1" Type="http://schemas.openxmlformats.org/officeDocument/2006/relationships/image" Target="../media/image5.png"/><Relationship Id="rId4" Type="http://schemas.openxmlformats.org/officeDocument/2006/relationships/image" Target="../media/image4.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B990C84F-400D-4EA9-986F-92B045F6C67D}"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51671FCC-E850-494E-A89A-A693FA3AF50A}">
      <dgm:prSet/>
      <dgm:spPr/>
      <dgm:t>
        <a:bodyPr/>
        <a:lstStyle/>
        <a:p>
          <a:r>
            <a:rPr lang="en-GB"/>
            <a:t>Use case list</a:t>
          </a:r>
          <a:endParaRPr lang="en-US"/>
        </a:p>
      </dgm:t>
    </dgm:pt>
    <dgm:pt modelId="{0A7F5766-43DA-4DEC-AABB-35E96C6CB25B}" type="parTrans" cxnId="{B854AD81-23E3-4153-B160-661A2A419E12}">
      <dgm:prSet/>
      <dgm:spPr/>
      <dgm:t>
        <a:bodyPr/>
        <a:lstStyle/>
        <a:p>
          <a:endParaRPr lang="en-US"/>
        </a:p>
      </dgm:t>
    </dgm:pt>
    <dgm:pt modelId="{5E92E19B-59D2-4620-8C0D-85A1FFD579C5}" type="sibTrans" cxnId="{B854AD81-23E3-4153-B160-661A2A419E12}">
      <dgm:prSet/>
      <dgm:spPr/>
      <dgm:t>
        <a:bodyPr/>
        <a:lstStyle/>
        <a:p>
          <a:endParaRPr lang="en-US"/>
        </a:p>
      </dgm:t>
    </dgm:pt>
    <dgm:pt modelId="{65107B14-E03F-4A48-B1C6-BD509CB551C5}">
      <dgm:prSet/>
      <dgm:spPr/>
      <dgm:t>
        <a:bodyPr/>
        <a:lstStyle/>
        <a:p>
          <a:r>
            <a:rPr lang="en-GB"/>
            <a:t>Error conditions</a:t>
          </a:r>
          <a:endParaRPr lang="en-US"/>
        </a:p>
      </dgm:t>
    </dgm:pt>
    <dgm:pt modelId="{1B4F6C77-C100-464F-8CD7-081DFD491D0F}" type="parTrans" cxnId="{6A09090D-F56C-4B84-81B8-D23E695A29AE}">
      <dgm:prSet/>
      <dgm:spPr/>
      <dgm:t>
        <a:bodyPr/>
        <a:lstStyle/>
        <a:p>
          <a:endParaRPr lang="en-US"/>
        </a:p>
      </dgm:t>
    </dgm:pt>
    <dgm:pt modelId="{49079450-01DD-44C7-8718-01040C75AE60}" type="sibTrans" cxnId="{6A09090D-F56C-4B84-81B8-D23E695A29AE}">
      <dgm:prSet/>
      <dgm:spPr/>
      <dgm:t>
        <a:bodyPr/>
        <a:lstStyle/>
        <a:p>
          <a:endParaRPr lang="en-US"/>
        </a:p>
      </dgm:t>
    </dgm:pt>
    <dgm:pt modelId="{7035325E-6B68-40F2-BA52-FF9429529100}" type="pres">
      <dgm:prSet presAssocID="{B990C84F-400D-4EA9-986F-92B045F6C67D}" presName="root" presStyleCnt="0">
        <dgm:presLayoutVars>
          <dgm:dir/>
          <dgm:resizeHandles val="exact"/>
        </dgm:presLayoutVars>
      </dgm:prSet>
      <dgm:spPr/>
    </dgm:pt>
    <dgm:pt modelId="{F8013CAF-CA15-4487-AE77-F0FCD5FBDC41}" type="pres">
      <dgm:prSet presAssocID="{51671FCC-E850-494E-A89A-A693FA3AF50A}" presName="compNode" presStyleCnt="0"/>
      <dgm:spPr/>
    </dgm:pt>
    <dgm:pt modelId="{F9E8B621-7DA5-44CD-9B74-41E756844246}" type="pres">
      <dgm:prSet presAssocID="{51671FCC-E850-494E-A89A-A693FA3AF50A}" presName="bgRect" presStyleLbl="bgShp" presStyleIdx="0" presStyleCnt="2"/>
      <dgm:spPr/>
    </dgm:pt>
    <dgm:pt modelId="{450B8581-5A39-42C3-ABC4-68D8E47D1507}" type="pres">
      <dgm:prSet presAssocID="{51671FCC-E850-494E-A89A-A693FA3AF50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 List"/>
        </a:ext>
      </dgm:extLst>
    </dgm:pt>
    <dgm:pt modelId="{80941402-F1FF-4269-A9A2-5CB5FFE0A44C}" type="pres">
      <dgm:prSet presAssocID="{51671FCC-E850-494E-A89A-A693FA3AF50A}" presName="spaceRect" presStyleCnt="0"/>
      <dgm:spPr/>
    </dgm:pt>
    <dgm:pt modelId="{1AAEC63B-3D18-4C67-A910-1AC4CCD34890}" type="pres">
      <dgm:prSet presAssocID="{51671FCC-E850-494E-A89A-A693FA3AF50A}" presName="parTx" presStyleLbl="revTx" presStyleIdx="0" presStyleCnt="2">
        <dgm:presLayoutVars>
          <dgm:chMax val="0"/>
          <dgm:chPref val="0"/>
        </dgm:presLayoutVars>
      </dgm:prSet>
      <dgm:spPr/>
    </dgm:pt>
    <dgm:pt modelId="{A8A555B4-5FB2-4020-8DAB-25958265C76E}" type="pres">
      <dgm:prSet presAssocID="{5E92E19B-59D2-4620-8C0D-85A1FFD579C5}" presName="sibTrans" presStyleCnt="0"/>
      <dgm:spPr/>
    </dgm:pt>
    <dgm:pt modelId="{F89A18E3-4D0B-4EDD-95F3-055370448D0C}" type="pres">
      <dgm:prSet presAssocID="{65107B14-E03F-4A48-B1C6-BD509CB551C5}" presName="compNode" presStyleCnt="0"/>
      <dgm:spPr/>
    </dgm:pt>
    <dgm:pt modelId="{01AF728E-E136-44F6-91C7-A34FE1A20F38}" type="pres">
      <dgm:prSet presAssocID="{65107B14-E03F-4A48-B1C6-BD509CB551C5}" presName="bgRect" presStyleLbl="bgShp" presStyleIdx="1" presStyleCnt="2"/>
      <dgm:spPr/>
    </dgm:pt>
    <dgm:pt modelId="{CF3E6B93-2959-4B29-B24E-5AA9ECCE2043}" type="pres">
      <dgm:prSet presAssocID="{65107B14-E03F-4A48-B1C6-BD509CB551C5}"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se"/>
        </a:ext>
      </dgm:extLst>
    </dgm:pt>
    <dgm:pt modelId="{3831B1D6-53C6-45E4-8881-2319C72E773C}" type="pres">
      <dgm:prSet presAssocID="{65107B14-E03F-4A48-B1C6-BD509CB551C5}" presName="spaceRect" presStyleCnt="0"/>
      <dgm:spPr/>
    </dgm:pt>
    <dgm:pt modelId="{61571140-EADB-427D-9B88-2DC6588F6D34}" type="pres">
      <dgm:prSet presAssocID="{65107B14-E03F-4A48-B1C6-BD509CB551C5}" presName="parTx" presStyleLbl="revTx" presStyleIdx="1" presStyleCnt="2">
        <dgm:presLayoutVars>
          <dgm:chMax val="0"/>
          <dgm:chPref val="0"/>
        </dgm:presLayoutVars>
      </dgm:prSet>
      <dgm:spPr/>
    </dgm:pt>
  </dgm:ptLst>
  <dgm:cxnLst>
    <dgm:cxn modelId="{6A09090D-F56C-4B84-81B8-D23E695A29AE}" srcId="{B990C84F-400D-4EA9-986F-92B045F6C67D}" destId="{65107B14-E03F-4A48-B1C6-BD509CB551C5}" srcOrd="1" destOrd="0" parTransId="{1B4F6C77-C100-464F-8CD7-081DFD491D0F}" sibTransId="{49079450-01DD-44C7-8718-01040C75AE60}"/>
    <dgm:cxn modelId="{48E29510-C664-4D9B-AC04-2E22622D9193}" type="presOf" srcId="{51671FCC-E850-494E-A89A-A693FA3AF50A}" destId="{1AAEC63B-3D18-4C67-A910-1AC4CCD34890}" srcOrd="0" destOrd="0" presId="urn:microsoft.com/office/officeart/2018/2/layout/IconVerticalSolidList"/>
    <dgm:cxn modelId="{901A6A69-6E2B-4518-88EB-44FC4761CAD7}" type="presOf" srcId="{65107B14-E03F-4A48-B1C6-BD509CB551C5}" destId="{61571140-EADB-427D-9B88-2DC6588F6D34}" srcOrd="0" destOrd="0" presId="urn:microsoft.com/office/officeart/2018/2/layout/IconVerticalSolidList"/>
    <dgm:cxn modelId="{40F8CC4F-0170-4DFA-82C5-30862FABB63C}" type="presOf" srcId="{B990C84F-400D-4EA9-986F-92B045F6C67D}" destId="{7035325E-6B68-40F2-BA52-FF9429529100}" srcOrd="0" destOrd="0" presId="urn:microsoft.com/office/officeart/2018/2/layout/IconVerticalSolidList"/>
    <dgm:cxn modelId="{B854AD81-23E3-4153-B160-661A2A419E12}" srcId="{B990C84F-400D-4EA9-986F-92B045F6C67D}" destId="{51671FCC-E850-494E-A89A-A693FA3AF50A}" srcOrd="0" destOrd="0" parTransId="{0A7F5766-43DA-4DEC-AABB-35E96C6CB25B}" sibTransId="{5E92E19B-59D2-4620-8C0D-85A1FFD579C5}"/>
    <dgm:cxn modelId="{3B8EB05C-A17F-49D1-91AC-DA42608FA434}" type="presParOf" srcId="{7035325E-6B68-40F2-BA52-FF9429529100}" destId="{F8013CAF-CA15-4487-AE77-F0FCD5FBDC41}" srcOrd="0" destOrd="0" presId="urn:microsoft.com/office/officeart/2018/2/layout/IconVerticalSolidList"/>
    <dgm:cxn modelId="{B8255B9B-40B8-4EE3-9F73-A0DA97D35D4F}" type="presParOf" srcId="{F8013CAF-CA15-4487-AE77-F0FCD5FBDC41}" destId="{F9E8B621-7DA5-44CD-9B74-41E756844246}" srcOrd="0" destOrd="0" presId="urn:microsoft.com/office/officeart/2018/2/layout/IconVerticalSolidList"/>
    <dgm:cxn modelId="{CD31C4FF-2234-45ED-A1EB-4A3E6047A0EE}" type="presParOf" srcId="{F8013CAF-CA15-4487-AE77-F0FCD5FBDC41}" destId="{450B8581-5A39-42C3-ABC4-68D8E47D1507}" srcOrd="1" destOrd="0" presId="urn:microsoft.com/office/officeart/2018/2/layout/IconVerticalSolidList"/>
    <dgm:cxn modelId="{B18A9C2B-0180-4024-9D4B-16F630292A2E}" type="presParOf" srcId="{F8013CAF-CA15-4487-AE77-F0FCD5FBDC41}" destId="{80941402-F1FF-4269-A9A2-5CB5FFE0A44C}" srcOrd="2" destOrd="0" presId="urn:microsoft.com/office/officeart/2018/2/layout/IconVerticalSolidList"/>
    <dgm:cxn modelId="{6EE9EFC8-2553-4597-894C-396B6D59D751}" type="presParOf" srcId="{F8013CAF-CA15-4487-AE77-F0FCD5FBDC41}" destId="{1AAEC63B-3D18-4C67-A910-1AC4CCD34890}" srcOrd="3" destOrd="0" presId="urn:microsoft.com/office/officeart/2018/2/layout/IconVerticalSolidList"/>
    <dgm:cxn modelId="{385CF948-BC3A-46E6-BA95-7C1388927E6B}" type="presParOf" srcId="{7035325E-6B68-40F2-BA52-FF9429529100}" destId="{A8A555B4-5FB2-4020-8DAB-25958265C76E}" srcOrd="1" destOrd="0" presId="urn:microsoft.com/office/officeart/2018/2/layout/IconVerticalSolidList"/>
    <dgm:cxn modelId="{01107488-8E57-4E57-ABE1-D33B1887E0CB}" type="presParOf" srcId="{7035325E-6B68-40F2-BA52-FF9429529100}" destId="{F89A18E3-4D0B-4EDD-95F3-055370448D0C}" srcOrd="2" destOrd="0" presId="urn:microsoft.com/office/officeart/2018/2/layout/IconVerticalSolidList"/>
    <dgm:cxn modelId="{4465B295-C531-4680-A1D7-988D2D0C0DE7}" type="presParOf" srcId="{F89A18E3-4D0B-4EDD-95F3-055370448D0C}" destId="{01AF728E-E136-44F6-91C7-A34FE1A20F38}" srcOrd="0" destOrd="0" presId="urn:microsoft.com/office/officeart/2018/2/layout/IconVerticalSolidList"/>
    <dgm:cxn modelId="{DACF9373-BD12-48EF-8B75-44820EE50226}" type="presParOf" srcId="{F89A18E3-4D0B-4EDD-95F3-055370448D0C}" destId="{CF3E6B93-2959-4B29-B24E-5AA9ECCE2043}" srcOrd="1" destOrd="0" presId="urn:microsoft.com/office/officeart/2018/2/layout/IconVerticalSolidList"/>
    <dgm:cxn modelId="{F23F09CD-FCA8-47D3-B23C-A1340C1168F4}" type="presParOf" srcId="{F89A18E3-4D0B-4EDD-95F3-055370448D0C}" destId="{3831B1D6-53C6-45E4-8881-2319C72E773C}" srcOrd="2" destOrd="0" presId="urn:microsoft.com/office/officeart/2018/2/layout/IconVerticalSolidList"/>
    <dgm:cxn modelId="{55FA3D45-8DCE-48EC-90D9-22B0DC7F77E6}" type="presParOf" srcId="{F89A18E3-4D0B-4EDD-95F3-055370448D0C}" destId="{61571140-EADB-427D-9B88-2DC6588F6D34}"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E8B621-7DA5-44CD-9B74-41E756844246}">
      <dsp:nvSpPr>
        <dsp:cNvPr id="0" name=""/>
        <dsp:cNvSpPr/>
      </dsp:nvSpPr>
      <dsp:spPr>
        <a:xfrm>
          <a:off x="0" y="956381"/>
          <a:ext cx="6513603" cy="176562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0B8581-5A39-42C3-ABC4-68D8E47D1507}">
      <dsp:nvSpPr>
        <dsp:cNvPr id="0" name=""/>
        <dsp:cNvSpPr/>
      </dsp:nvSpPr>
      <dsp:spPr>
        <a:xfrm>
          <a:off x="534102" y="1353647"/>
          <a:ext cx="971095" cy="97109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AAEC63B-3D18-4C67-A910-1AC4CCD34890}">
      <dsp:nvSpPr>
        <dsp:cNvPr id="0" name=""/>
        <dsp:cNvSpPr/>
      </dsp:nvSpPr>
      <dsp:spPr>
        <a:xfrm>
          <a:off x="2039300" y="956381"/>
          <a:ext cx="4474303" cy="176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862" tIns="186862" rIns="186862" bIns="186862" numCol="1" spcCol="1270" anchor="ctr" anchorCtr="0">
          <a:noAutofit/>
        </a:bodyPr>
        <a:lstStyle/>
        <a:p>
          <a:pPr marL="0" lvl="0" indent="0" algn="l" defTabSz="1111250">
            <a:lnSpc>
              <a:spcPct val="90000"/>
            </a:lnSpc>
            <a:spcBef>
              <a:spcPct val="0"/>
            </a:spcBef>
            <a:spcAft>
              <a:spcPct val="35000"/>
            </a:spcAft>
            <a:buNone/>
          </a:pPr>
          <a:r>
            <a:rPr lang="en-GB" sz="2500" kern="1200"/>
            <a:t>Use case list</a:t>
          </a:r>
          <a:endParaRPr lang="en-US" sz="2500" kern="1200"/>
        </a:p>
      </dsp:txBody>
      <dsp:txXfrm>
        <a:off x="2039300" y="956381"/>
        <a:ext cx="4474303" cy="1765627"/>
      </dsp:txXfrm>
    </dsp:sp>
    <dsp:sp modelId="{01AF728E-E136-44F6-91C7-A34FE1A20F38}">
      <dsp:nvSpPr>
        <dsp:cNvPr id="0" name=""/>
        <dsp:cNvSpPr/>
      </dsp:nvSpPr>
      <dsp:spPr>
        <a:xfrm>
          <a:off x="0" y="3163416"/>
          <a:ext cx="6513603" cy="176562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F3E6B93-2959-4B29-B24E-5AA9ECCE2043}">
      <dsp:nvSpPr>
        <dsp:cNvPr id="0" name=""/>
        <dsp:cNvSpPr/>
      </dsp:nvSpPr>
      <dsp:spPr>
        <a:xfrm>
          <a:off x="534102" y="3560682"/>
          <a:ext cx="971095" cy="97109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1571140-EADB-427D-9B88-2DC6588F6D34}">
      <dsp:nvSpPr>
        <dsp:cNvPr id="0" name=""/>
        <dsp:cNvSpPr/>
      </dsp:nvSpPr>
      <dsp:spPr>
        <a:xfrm>
          <a:off x="2039300" y="3163416"/>
          <a:ext cx="4474303" cy="176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862" tIns="186862" rIns="186862" bIns="186862" numCol="1" spcCol="1270" anchor="ctr" anchorCtr="0">
          <a:noAutofit/>
        </a:bodyPr>
        <a:lstStyle/>
        <a:p>
          <a:pPr marL="0" lvl="0" indent="0" algn="l" defTabSz="1111250">
            <a:lnSpc>
              <a:spcPct val="90000"/>
            </a:lnSpc>
            <a:spcBef>
              <a:spcPct val="0"/>
            </a:spcBef>
            <a:spcAft>
              <a:spcPct val="35000"/>
            </a:spcAft>
            <a:buNone/>
          </a:pPr>
          <a:r>
            <a:rPr lang="en-GB" sz="2500" kern="1200"/>
            <a:t>Error conditions</a:t>
          </a:r>
          <a:endParaRPr lang="en-US" sz="2500" kern="1200"/>
        </a:p>
      </dsp:txBody>
      <dsp:txXfrm>
        <a:off x="2039300" y="3163416"/>
        <a:ext cx="4474303" cy="176562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svg>
</file>

<file path=ppt/media/image4.svg>
</file>

<file path=ppt/media/image5.png>
</file>

<file path=ppt/media/image6.png>
</file>

<file path=ppt/media/image7.png>
</file>

<file path=ppt/media/image8.png>
</file>

<file path=ppt/media/image9.png>
</file>

<file path=ppt/media/media1.mp4>
</file>

<file path=ppt/media/media10.mp4>
</file>

<file path=ppt/media/media11.mp4>
</file>

<file path=ppt/media/media2.mp4>
</file>

<file path=ppt/media/media3.mp4>
</file>

<file path=ppt/media/media4.mp4>
</file>

<file path=ppt/media/media5.mp4>
</file>

<file path=ppt/media/media6.mp4>
</file>

<file path=ppt/media/media7.mp4>
</file>

<file path=ppt/media/media8.mp4>
</file>

<file path=ppt/media/media9.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F30A5-D8A6-4C7F-8AAA-1473D2CF64D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1D81A37-0AF6-4491-A5E7-F2E68AB033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772BF74-A2B0-48F1-B4DA-FE2BC2608557}"/>
              </a:ext>
            </a:extLst>
          </p:cNvPr>
          <p:cNvSpPr>
            <a:spLocks noGrp="1"/>
          </p:cNvSpPr>
          <p:nvPr>
            <p:ph type="dt" sz="half" idx="10"/>
          </p:nvPr>
        </p:nvSpPr>
        <p:spPr/>
        <p:txBody>
          <a:bodyPr/>
          <a:lstStyle/>
          <a:p>
            <a:fld id="{728D8D1A-89D3-4465-8C20-9D1E11C67C88}" type="datetimeFigureOut">
              <a:rPr lang="en-GB" smtClean="0"/>
              <a:t>26/03/2020</a:t>
            </a:fld>
            <a:endParaRPr lang="en-GB"/>
          </a:p>
        </p:txBody>
      </p:sp>
      <p:sp>
        <p:nvSpPr>
          <p:cNvPr id="5" name="Footer Placeholder 4">
            <a:extLst>
              <a:ext uri="{FF2B5EF4-FFF2-40B4-BE49-F238E27FC236}">
                <a16:creationId xmlns:a16="http://schemas.microsoft.com/office/drawing/2014/main" id="{D6A46C57-CF2C-4E65-A4C6-72AE38496EC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513630A-0101-4E66-BA7B-2EEC53F2D153}"/>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3241769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D955F-AFA0-4249-B7CE-127C5BC2344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5848EE9-8DBE-4F9D-9DEA-14D6429719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55981D7-9361-4ED7-861D-F70A9589F3FF}"/>
              </a:ext>
            </a:extLst>
          </p:cNvPr>
          <p:cNvSpPr>
            <a:spLocks noGrp="1"/>
          </p:cNvSpPr>
          <p:nvPr>
            <p:ph type="dt" sz="half" idx="10"/>
          </p:nvPr>
        </p:nvSpPr>
        <p:spPr/>
        <p:txBody>
          <a:bodyPr/>
          <a:lstStyle/>
          <a:p>
            <a:fld id="{728D8D1A-89D3-4465-8C20-9D1E11C67C88}" type="datetimeFigureOut">
              <a:rPr lang="en-GB" smtClean="0"/>
              <a:t>26/03/2020</a:t>
            </a:fld>
            <a:endParaRPr lang="en-GB"/>
          </a:p>
        </p:txBody>
      </p:sp>
      <p:sp>
        <p:nvSpPr>
          <p:cNvPr id="5" name="Footer Placeholder 4">
            <a:extLst>
              <a:ext uri="{FF2B5EF4-FFF2-40B4-BE49-F238E27FC236}">
                <a16:creationId xmlns:a16="http://schemas.microsoft.com/office/drawing/2014/main" id="{28301CA8-990C-46D0-81D0-72778535C42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60E5220-FB94-4A3A-BA0A-A165374EBF46}"/>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44455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F5CD28-305E-4B58-8883-877576BCA1B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6D519B2-6752-4B9C-BD48-8D98600508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15F94E-28FA-403F-A486-7EC88E5437D2}"/>
              </a:ext>
            </a:extLst>
          </p:cNvPr>
          <p:cNvSpPr>
            <a:spLocks noGrp="1"/>
          </p:cNvSpPr>
          <p:nvPr>
            <p:ph type="dt" sz="half" idx="10"/>
          </p:nvPr>
        </p:nvSpPr>
        <p:spPr/>
        <p:txBody>
          <a:bodyPr/>
          <a:lstStyle/>
          <a:p>
            <a:fld id="{728D8D1A-89D3-4465-8C20-9D1E11C67C88}" type="datetimeFigureOut">
              <a:rPr lang="en-GB" smtClean="0"/>
              <a:t>26/03/2020</a:t>
            </a:fld>
            <a:endParaRPr lang="en-GB"/>
          </a:p>
        </p:txBody>
      </p:sp>
      <p:sp>
        <p:nvSpPr>
          <p:cNvPr id="5" name="Footer Placeholder 4">
            <a:extLst>
              <a:ext uri="{FF2B5EF4-FFF2-40B4-BE49-F238E27FC236}">
                <a16:creationId xmlns:a16="http://schemas.microsoft.com/office/drawing/2014/main" id="{2FC47188-8BE0-466E-93CE-64FB0BCCCA8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AAB670-6512-4D73-AD82-BD8524BCC37F}"/>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3266946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BB10F-7C41-44BE-8FB1-7C9A80A680A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5B6CA39-0992-4354-B8E3-B24D197A41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EA34C97-2FE3-49EE-996E-581AD6285733}"/>
              </a:ext>
            </a:extLst>
          </p:cNvPr>
          <p:cNvSpPr>
            <a:spLocks noGrp="1"/>
          </p:cNvSpPr>
          <p:nvPr>
            <p:ph type="dt" sz="half" idx="10"/>
          </p:nvPr>
        </p:nvSpPr>
        <p:spPr/>
        <p:txBody>
          <a:bodyPr/>
          <a:lstStyle/>
          <a:p>
            <a:fld id="{728D8D1A-89D3-4465-8C20-9D1E11C67C88}" type="datetimeFigureOut">
              <a:rPr lang="en-GB" smtClean="0"/>
              <a:t>26/03/2020</a:t>
            </a:fld>
            <a:endParaRPr lang="en-GB"/>
          </a:p>
        </p:txBody>
      </p:sp>
      <p:sp>
        <p:nvSpPr>
          <p:cNvPr id="5" name="Footer Placeholder 4">
            <a:extLst>
              <a:ext uri="{FF2B5EF4-FFF2-40B4-BE49-F238E27FC236}">
                <a16:creationId xmlns:a16="http://schemas.microsoft.com/office/drawing/2014/main" id="{39FD45FE-ED80-4F0F-B1BE-1FDBB9EBF87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E1D5932-B463-4103-8FF0-E7EB8EBD152D}"/>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2361849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FC17E-A61C-435B-AB79-2C6BCAFA60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FBD2598-0F6C-485A-AAB3-C13A8FA57D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0BC47A-5431-485F-94A5-D797E5F84640}"/>
              </a:ext>
            </a:extLst>
          </p:cNvPr>
          <p:cNvSpPr>
            <a:spLocks noGrp="1"/>
          </p:cNvSpPr>
          <p:nvPr>
            <p:ph type="dt" sz="half" idx="10"/>
          </p:nvPr>
        </p:nvSpPr>
        <p:spPr/>
        <p:txBody>
          <a:bodyPr/>
          <a:lstStyle/>
          <a:p>
            <a:fld id="{728D8D1A-89D3-4465-8C20-9D1E11C67C88}" type="datetimeFigureOut">
              <a:rPr lang="en-GB" smtClean="0"/>
              <a:t>26/03/2020</a:t>
            </a:fld>
            <a:endParaRPr lang="en-GB"/>
          </a:p>
        </p:txBody>
      </p:sp>
      <p:sp>
        <p:nvSpPr>
          <p:cNvPr id="5" name="Footer Placeholder 4">
            <a:extLst>
              <a:ext uri="{FF2B5EF4-FFF2-40B4-BE49-F238E27FC236}">
                <a16:creationId xmlns:a16="http://schemas.microsoft.com/office/drawing/2014/main" id="{6B7514FB-D096-4D1A-BCA1-8DCDF8CDB3E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89791A8-4D61-4866-B0BF-C1569D4B296D}"/>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312066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E062C-B8C1-4848-8B2A-2982E7DD56F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59FDA66-2DA6-40F6-9515-9B6FD50BE6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F74396D-291C-4FB8-ABAB-924EBC2CBB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9117DB2-2360-4DB5-9837-FC49F1CB09BE}"/>
              </a:ext>
            </a:extLst>
          </p:cNvPr>
          <p:cNvSpPr>
            <a:spLocks noGrp="1"/>
          </p:cNvSpPr>
          <p:nvPr>
            <p:ph type="dt" sz="half" idx="10"/>
          </p:nvPr>
        </p:nvSpPr>
        <p:spPr/>
        <p:txBody>
          <a:bodyPr/>
          <a:lstStyle/>
          <a:p>
            <a:fld id="{728D8D1A-89D3-4465-8C20-9D1E11C67C88}" type="datetimeFigureOut">
              <a:rPr lang="en-GB" smtClean="0"/>
              <a:t>26/03/2020</a:t>
            </a:fld>
            <a:endParaRPr lang="en-GB"/>
          </a:p>
        </p:txBody>
      </p:sp>
      <p:sp>
        <p:nvSpPr>
          <p:cNvPr id="6" name="Footer Placeholder 5">
            <a:extLst>
              <a:ext uri="{FF2B5EF4-FFF2-40B4-BE49-F238E27FC236}">
                <a16:creationId xmlns:a16="http://schemas.microsoft.com/office/drawing/2014/main" id="{84FACE62-E47B-4A57-A6AF-B11DA7C8385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550EBCD-477B-477D-A164-2E50EA360EB4}"/>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3017390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A2F23-E09B-44F6-9523-170EAFAF144E}"/>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53C4B56-55A7-41FA-87AA-069FF891D2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108C99B-CD58-4ED3-9F29-C61347A72F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D6BDCD0-0C71-4E9E-9DE4-5120795F56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A19661-DB58-4F46-B7D2-E2CF5CD068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65C1E222-461D-4A09-93A3-5915B99B1556}"/>
              </a:ext>
            </a:extLst>
          </p:cNvPr>
          <p:cNvSpPr>
            <a:spLocks noGrp="1"/>
          </p:cNvSpPr>
          <p:nvPr>
            <p:ph type="dt" sz="half" idx="10"/>
          </p:nvPr>
        </p:nvSpPr>
        <p:spPr/>
        <p:txBody>
          <a:bodyPr/>
          <a:lstStyle/>
          <a:p>
            <a:fld id="{728D8D1A-89D3-4465-8C20-9D1E11C67C88}" type="datetimeFigureOut">
              <a:rPr lang="en-GB" smtClean="0"/>
              <a:t>26/03/2020</a:t>
            </a:fld>
            <a:endParaRPr lang="en-GB"/>
          </a:p>
        </p:txBody>
      </p:sp>
      <p:sp>
        <p:nvSpPr>
          <p:cNvPr id="8" name="Footer Placeholder 7">
            <a:extLst>
              <a:ext uri="{FF2B5EF4-FFF2-40B4-BE49-F238E27FC236}">
                <a16:creationId xmlns:a16="http://schemas.microsoft.com/office/drawing/2014/main" id="{4E27C865-F12C-4975-80A3-B2D0F563584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B013AB58-782F-4400-91CC-C8589B53B3AD}"/>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2137740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99998-EA9D-46CB-A5A3-AB6DB64874F7}"/>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41A8F79-6737-447D-A94D-4925D82DF268}"/>
              </a:ext>
            </a:extLst>
          </p:cNvPr>
          <p:cNvSpPr>
            <a:spLocks noGrp="1"/>
          </p:cNvSpPr>
          <p:nvPr>
            <p:ph type="dt" sz="half" idx="10"/>
          </p:nvPr>
        </p:nvSpPr>
        <p:spPr/>
        <p:txBody>
          <a:bodyPr/>
          <a:lstStyle/>
          <a:p>
            <a:fld id="{728D8D1A-89D3-4465-8C20-9D1E11C67C88}" type="datetimeFigureOut">
              <a:rPr lang="en-GB" smtClean="0"/>
              <a:t>26/03/2020</a:t>
            </a:fld>
            <a:endParaRPr lang="en-GB"/>
          </a:p>
        </p:txBody>
      </p:sp>
      <p:sp>
        <p:nvSpPr>
          <p:cNvPr id="4" name="Footer Placeholder 3">
            <a:extLst>
              <a:ext uri="{FF2B5EF4-FFF2-40B4-BE49-F238E27FC236}">
                <a16:creationId xmlns:a16="http://schemas.microsoft.com/office/drawing/2014/main" id="{BF83AE3C-700F-443F-B051-1590EC6B848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562415FD-269A-4606-90C2-912D39AE4827}"/>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504239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BAF0A8-3A47-4294-841A-E0DD7C520039}"/>
              </a:ext>
            </a:extLst>
          </p:cNvPr>
          <p:cNvSpPr>
            <a:spLocks noGrp="1"/>
          </p:cNvSpPr>
          <p:nvPr>
            <p:ph type="dt" sz="half" idx="10"/>
          </p:nvPr>
        </p:nvSpPr>
        <p:spPr/>
        <p:txBody>
          <a:bodyPr/>
          <a:lstStyle/>
          <a:p>
            <a:fld id="{728D8D1A-89D3-4465-8C20-9D1E11C67C88}" type="datetimeFigureOut">
              <a:rPr lang="en-GB" smtClean="0"/>
              <a:t>26/03/2020</a:t>
            </a:fld>
            <a:endParaRPr lang="en-GB"/>
          </a:p>
        </p:txBody>
      </p:sp>
      <p:sp>
        <p:nvSpPr>
          <p:cNvPr id="3" name="Footer Placeholder 2">
            <a:extLst>
              <a:ext uri="{FF2B5EF4-FFF2-40B4-BE49-F238E27FC236}">
                <a16:creationId xmlns:a16="http://schemas.microsoft.com/office/drawing/2014/main" id="{CCF9E945-A34A-4815-8EEE-BC53CEEE443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698F1A5-42E0-464D-965F-3F0A02571DDF}"/>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4113772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B5B9E-53AF-4FFE-896F-69FA565D07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6285365-B849-4D9F-B633-DF4B1D76E8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B2576E83-6E80-4998-96F7-488BE8EB4E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A8B3B5-5191-477A-AEC6-143900744DC0}"/>
              </a:ext>
            </a:extLst>
          </p:cNvPr>
          <p:cNvSpPr>
            <a:spLocks noGrp="1"/>
          </p:cNvSpPr>
          <p:nvPr>
            <p:ph type="dt" sz="half" idx="10"/>
          </p:nvPr>
        </p:nvSpPr>
        <p:spPr/>
        <p:txBody>
          <a:bodyPr/>
          <a:lstStyle/>
          <a:p>
            <a:fld id="{728D8D1A-89D3-4465-8C20-9D1E11C67C88}" type="datetimeFigureOut">
              <a:rPr lang="en-GB" smtClean="0"/>
              <a:t>26/03/2020</a:t>
            </a:fld>
            <a:endParaRPr lang="en-GB"/>
          </a:p>
        </p:txBody>
      </p:sp>
      <p:sp>
        <p:nvSpPr>
          <p:cNvPr id="6" name="Footer Placeholder 5">
            <a:extLst>
              <a:ext uri="{FF2B5EF4-FFF2-40B4-BE49-F238E27FC236}">
                <a16:creationId xmlns:a16="http://schemas.microsoft.com/office/drawing/2014/main" id="{186927CD-61AA-4B3B-8E82-5DFCD67F064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08404BD-EAB5-49E0-A434-647BAF7614BB}"/>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4014311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33652-823B-46AD-AF50-5F2975B72F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7B618DA-CDDF-4A5E-8ACA-89700FC446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1C3E50B-E01F-41FD-87EA-CC73713CA3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430B34-32EE-4672-A20F-2B7C551F6E1D}"/>
              </a:ext>
            </a:extLst>
          </p:cNvPr>
          <p:cNvSpPr>
            <a:spLocks noGrp="1"/>
          </p:cNvSpPr>
          <p:nvPr>
            <p:ph type="dt" sz="half" idx="10"/>
          </p:nvPr>
        </p:nvSpPr>
        <p:spPr/>
        <p:txBody>
          <a:bodyPr/>
          <a:lstStyle/>
          <a:p>
            <a:fld id="{728D8D1A-89D3-4465-8C20-9D1E11C67C88}" type="datetimeFigureOut">
              <a:rPr lang="en-GB" smtClean="0"/>
              <a:t>26/03/2020</a:t>
            </a:fld>
            <a:endParaRPr lang="en-GB"/>
          </a:p>
        </p:txBody>
      </p:sp>
      <p:sp>
        <p:nvSpPr>
          <p:cNvPr id="6" name="Footer Placeholder 5">
            <a:extLst>
              <a:ext uri="{FF2B5EF4-FFF2-40B4-BE49-F238E27FC236}">
                <a16:creationId xmlns:a16="http://schemas.microsoft.com/office/drawing/2014/main" id="{174C016F-16A9-4D77-8896-F245298B74C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9B58DD0-37AC-4601-85DB-4280F43A1A52}"/>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62933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2E043A-8D63-46F7-A908-CB2841BDBD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1A8D2F2-1745-4C0E-B59C-C504E03237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67B4A01-1FD8-410E-93DD-153E48F653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8D8D1A-89D3-4465-8C20-9D1E11C67C88}" type="datetimeFigureOut">
              <a:rPr lang="en-GB" smtClean="0"/>
              <a:t>26/03/2020</a:t>
            </a:fld>
            <a:endParaRPr lang="en-GB"/>
          </a:p>
        </p:txBody>
      </p:sp>
      <p:sp>
        <p:nvSpPr>
          <p:cNvPr id="5" name="Footer Placeholder 4">
            <a:extLst>
              <a:ext uri="{FF2B5EF4-FFF2-40B4-BE49-F238E27FC236}">
                <a16:creationId xmlns:a16="http://schemas.microsoft.com/office/drawing/2014/main" id="{63165F28-D04F-4EC6-9E67-EA94FC938D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0C765F5-44E2-4011-84D7-D9747F970F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73530E-477D-48E3-894D-182EFD47915E}" type="slidenum">
              <a:rPr lang="en-GB" smtClean="0"/>
              <a:t>‹#›</a:t>
            </a:fld>
            <a:endParaRPr lang="en-GB"/>
          </a:p>
        </p:txBody>
      </p:sp>
    </p:spTree>
    <p:extLst>
      <p:ext uri="{BB962C8B-B14F-4D97-AF65-F5344CB8AC3E}">
        <p14:creationId xmlns:p14="http://schemas.microsoft.com/office/powerpoint/2010/main" val="14883854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slide" Target="slide4.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slide" Target="slide4.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slide" Target="slide4.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slide" Target="slide4.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slide" Target="slide4.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1.mp4"/><Relationship Id="rId1" Type="http://schemas.microsoft.com/office/2007/relationships/media" Target="../media/media11.mp4"/><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slide" Target="slide12.xml"/><Relationship Id="rId13" Type="http://schemas.openxmlformats.org/officeDocument/2006/relationships/slide" Target="slide17.xml"/><Relationship Id="rId3" Type="http://schemas.openxmlformats.org/officeDocument/2006/relationships/slide" Target="slide6.xml"/><Relationship Id="rId7" Type="http://schemas.openxmlformats.org/officeDocument/2006/relationships/slide" Target="slide11.xml"/><Relationship Id="rId12" Type="http://schemas.openxmlformats.org/officeDocument/2006/relationships/slide" Target="slide16.xml"/><Relationship Id="rId2" Type="http://schemas.openxmlformats.org/officeDocument/2006/relationships/slide" Target="slide5.xml"/><Relationship Id="rId16" Type="http://schemas.openxmlformats.org/officeDocument/2006/relationships/slide" Target="slide23.xml"/><Relationship Id="rId1" Type="http://schemas.openxmlformats.org/officeDocument/2006/relationships/slideLayout" Target="../slideLayouts/slideLayout2.xml"/><Relationship Id="rId6" Type="http://schemas.openxmlformats.org/officeDocument/2006/relationships/slide" Target="slide10.xml"/><Relationship Id="rId11" Type="http://schemas.openxmlformats.org/officeDocument/2006/relationships/slide" Target="slide15.xml"/><Relationship Id="rId5" Type="http://schemas.openxmlformats.org/officeDocument/2006/relationships/slide" Target="slide9.xml"/><Relationship Id="rId15" Type="http://schemas.openxmlformats.org/officeDocument/2006/relationships/slide" Target="slide22.xml"/><Relationship Id="rId10" Type="http://schemas.openxmlformats.org/officeDocument/2006/relationships/slide" Target="slide14.xml"/><Relationship Id="rId4" Type="http://schemas.openxmlformats.org/officeDocument/2006/relationships/slide" Target="slide8.xml"/><Relationship Id="rId9" Type="http://schemas.openxmlformats.org/officeDocument/2006/relationships/slide" Target="slide13.xml"/><Relationship Id="rId14" Type="http://schemas.openxmlformats.org/officeDocument/2006/relationships/slide" Target="slide2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slide" Target="slide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slide" Target="slide4.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slide" Target="slide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slide" Target="slide4.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slide" Target="slide4.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EB270761-CC40-4F3F-A916-7E3BC3989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695" cy="68580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9">
            <a:extLst>
              <a:ext uri="{FF2B5EF4-FFF2-40B4-BE49-F238E27FC236}">
                <a16:creationId xmlns:a16="http://schemas.microsoft.com/office/drawing/2014/main" id="{2820855C-9FA4-417A-BE67-63C022F819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1540"/>
            <a:ext cx="722376" cy="5071110"/>
          </a:xfrm>
          <a:prstGeom prst="rect">
            <a:avLst/>
          </a:prstGeom>
          <a:solidFill>
            <a:srgbClr val="4C52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1">
            <a:extLst>
              <a:ext uri="{FF2B5EF4-FFF2-40B4-BE49-F238E27FC236}">
                <a16:creationId xmlns:a16="http://schemas.microsoft.com/office/drawing/2014/main" id="{D7E6A49B-1B06-403E-8CC5-ACB38A6BD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2435" y="891540"/>
            <a:ext cx="10989565" cy="507111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8BBA6D-23C4-4781-8231-750057228B0C}"/>
              </a:ext>
            </a:extLst>
          </p:cNvPr>
          <p:cNvSpPr>
            <a:spLocks noGrp="1"/>
          </p:cNvSpPr>
          <p:nvPr>
            <p:ph type="ctrTitle"/>
          </p:nvPr>
        </p:nvSpPr>
        <p:spPr>
          <a:xfrm>
            <a:off x="1366160" y="1660121"/>
            <a:ext cx="9623404" cy="3305493"/>
          </a:xfrm>
        </p:spPr>
        <p:txBody>
          <a:bodyPr>
            <a:normAutofit/>
          </a:bodyPr>
          <a:lstStyle/>
          <a:p>
            <a:pPr algn="l"/>
            <a:r>
              <a:rPr lang="en-GB" sz="8800"/>
              <a:t>User Interface </a:t>
            </a:r>
            <a:r>
              <a:rPr lang="pl-PL" sz="8800"/>
              <a:t>standards</a:t>
            </a:r>
            <a:endParaRPr lang="en-GB" sz="8800"/>
          </a:p>
        </p:txBody>
      </p:sp>
      <p:sp>
        <p:nvSpPr>
          <p:cNvPr id="3" name="Subtitle 2">
            <a:extLst>
              <a:ext uri="{FF2B5EF4-FFF2-40B4-BE49-F238E27FC236}">
                <a16:creationId xmlns:a16="http://schemas.microsoft.com/office/drawing/2014/main" id="{6B1A5179-C32D-4CC6-803E-612ACC859A79}"/>
              </a:ext>
            </a:extLst>
          </p:cNvPr>
          <p:cNvSpPr>
            <a:spLocks noGrp="1"/>
          </p:cNvSpPr>
          <p:nvPr>
            <p:ph type="subTitle" idx="1"/>
          </p:nvPr>
        </p:nvSpPr>
        <p:spPr>
          <a:xfrm>
            <a:off x="1366159" y="4965614"/>
            <a:ext cx="9623404" cy="834454"/>
          </a:xfrm>
        </p:spPr>
        <p:txBody>
          <a:bodyPr>
            <a:normAutofit/>
          </a:bodyPr>
          <a:lstStyle/>
          <a:p>
            <a:pPr algn="l"/>
            <a:r>
              <a:rPr lang="en-GB"/>
              <a:t> Group 09 UI Team - Mariusz &amp; </a:t>
            </a:r>
            <a:r>
              <a:rPr lang="en-GB" err="1"/>
              <a:t>Taavi</a:t>
            </a:r>
            <a:r>
              <a:rPr lang="en-GB"/>
              <a:t> </a:t>
            </a:r>
          </a:p>
        </p:txBody>
      </p:sp>
    </p:spTree>
    <p:extLst>
      <p:ext uri="{BB962C8B-B14F-4D97-AF65-F5344CB8AC3E}">
        <p14:creationId xmlns:p14="http://schemas.microsoft.com/office/powerpoint/2010/main" val="10153575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5C2EAD-6E74-4985-ADEB-C5E004FF2EB7}"/>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600" kern="1200" dirty="0">
                <a:solidFill>
                  <a:schemeClr val="tx1"/>
                </a:solidFill>
                <a:latin typeface="+mj-lt"/>
                <a:ea typeface="+mj-ea"/>
                <a:cs typeface="+mj-cs"/>
              </a:rPr>
              <a:t>2.2.6 User can add new words into the dictionary </a:t>
            </a:r>
            <a:br>
              <a:rPr lang="en-US" sz="2600" kern="1200" dirty="0">
                <a:solidFill>
                  <a:schemeClr val="tx1"/>
                </a:solidFill>
                <a:latin typeface="+mj-lt"/>
                <a:ea typeface="+mj-ea"/>
                <a:cs typeface="+mj-cs"/>
              </a:rPr>
            </a:b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94E62F1D-6E20-498A-ADB8-AA262B0E3EE1}"/>
              </a:ext>
            </a:extLst>
          </p:cNvPr>
          <p:cNvSpPr>
            <a:spLocks noGrp="1"/>
          </p:cNvSpPr>
          <p:nvPr>
            <p:ph sz="half" idx="1"/>
          </p:nvPr>
        </p:nvSpPr>
        <p:spPr>
          <a:xfrm>
            <a:off x="643468" y="2638043"/>
            <a:ext cx="3363974" cy="3415623"/>
          </a:xfrm>
        </p:spPr>
        <p:txBody>
          <a:bodyPr vert="horz" lIns="91440" tIns="45720" rIns="91440" bIns="45720" rtlCol="0">
            <a:normAutofit fontScale="55000" lnSpcReduction="20000"/>
          </a:bodyPr>
          <a:lstStyle/>
          <a:p>
            <a:r>
              <a:rPr lang="en-GB" dirty="0"/>
              <a:t>The user can press the floating green plus button located on the bottom right corner of the window. A dialog box is opened in the middle of the screen after the user clicks the button. The dialog box consists of the English and Welsh definition boxes and a drop-down menu to select the word type. There is a “Add new word” button that is inactive on opening. Once the user has filled in all the boxes, the button “Add new word” changes colour and becomes active. Once the “Add new word” is clicked, the word is added to the dictionary and the dialog box closed.</a:t>
            </a:r>
          </a:p>
        </p:txBody>
      </p:sp>
      <p:pic>
        <p:nvPicPr>
          <p:cNvPr id="6" name="0f013e0d40e4638fbd4e987fdcea9bf2">
            <a:hlinkClick r:id="" action="ppaction://media"/>
            <a:extLst>
              <a:ext uri="{FF2B5EF4-FFF2-40B4-BE49-F238E27FC236}">
                <a16:creationId xmlns:a16="http://schemas.microsoft.com/office/drawing/2014/main" id="{C6C2DE7E-BD3A-4448-A135-2FF42D3653EF}"/>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297763" y="981088"/>
            <a:ext cx="6250769" cy="4734957"/>
          </a:xfrm>
          <a:prstGeom prst="rect">
            <a:avLst/>
          </a:prstGeom>
        </p:spPr>
      </p:pic>
      <p:sp>
        <p:nvSpPr>
          <p:cNvPr id="13" name="Action Button: Go Home 12">
            <a:hlinkClick r:id="rId5" action="ppaction://hlinksldjump" highlightClick="1"/>
            <a:extLst>
              <a:ext uri="{FF2B5EF4-FFF2-40B4-BE49-F238E27FC236}">
                <a16:creationId xmlns:a16="http://schemas.microsoft.com/office/drawing/2014/main" id="{717492FC-7A22-4CBB-80E1-5D1DE509224A}"/>
              </a:ext>
            </a:extLst>
          </p:cNvPr>
          <p:cNvSpPr/>
          <p:nvPr/>
        </p:nvSpPr>
        <p:spPr>
          <a:xfrm>
            <a:off x="11537494" y="6382326"/>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384352999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28E4A8-C796-4DA0-B7FF-201641598939}"/>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600" kern="1200" dirty="0">
                <a:solidFill>
                  <a:schemeClr val="tx1"/>
                </a:solidFill>
                <a:latin typeface="+mj-lt"/>
                <a:ea typeface="+mj-ea"/>
                <a:cs typeface="+mj-cs"/>
              </a:rPr>
              <a:t>2.2.7 User can change language by which words are sorted </a:t>
            </a:r>
            <a:br>
              <a:rPr lang="en-US" sz="2600" kern="1200" dirty="0">
                <a:solidFill>
                  <a:schemeClr val="tx1"/>
                </a:solidFill>
                <a:latin typeface="+mj-lt"/>
                <a:ea typeface="+mj-ea"/>
                <a:cs typeface="+mj-cs"/>
              </a:rPr>
            </a:b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858843A8-B691-4D59-8921-CFDE369D41B5}"/>
              </a:ext>
            </a:extLst>
          </p:cNvPr>
          <p:cNvSpPr>
            <a:spLocks noGrp="1"/>
          </p:cNvSpPr>
          <p:nvPr>
            <p:ph sz="half" idx="1"/>
          </p:nvPr>
        </p:nvSpPr>
        <p:spPr>
          <a:xfrm>
            <a:off x="643468" y="2638043"/>
            <a:ext cx="3363974" cy="3415623"/>
          </a:xfrm>
        </p:spPr>
        <p:txBody>
          <a:bodyPr vert="horz" lIns="91440" tIns="45720" rIns="91440" bIns="45720" rtlCol="0">
            <a:normAutofit fontScale="62500" lnSpcReduction="20000"/>
          </a:bodyPr>
          <a:lstStyle/>
          <a:p>
            <a:r>
              <a:rPr lang="en-GB" dirty="0"/>
              <a:t>The user can click on the button located on the bottom left corner of the screen. The button depicts the current language, abbreviated to “ENG” or “CY” for English and Welsh appropriately. When clicked the language in which the words are sorted is changed and the button takes on the appropriate label. Afterwards, the table is sorted alphabetically by the current language. The sorting carries over to the narrowing list in Use Case 2.2.2.</a:t>
            </a:r>
          </a:p>
        </p:txBody>
      </p:sp>
      <p:pic>
        <p:nvPicPr>
          <p:cNvPr id="6" name="05f4132c4966acea2dba74095889b5e1">
            <a:hlinkClick r:id="" action="ppaction://media"/>
            <a:extLst>
              <a:ext uri="{FF2B5EF4-FFF2-40B4-BE49-F238E27FC236}">
                <a16:creationId xmlns:a16="http://schemas.microsoft.com/office/drawing/2014/main" id="{22514089-949B-4001-8B4D-5401C1B9F786}"/>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297763" y="1238932"/>
            <a:ext cx="6250769" cy="4219268"/>
          </a:xfrm>
          <a:prstGeom prst="rect">
            <a:avLst/>
          </a:prstGeom>
        </p:spPr>
      </p:pic>
      <p:sp>
        <p:nvSpPr>
          <p:cNvPr id="13" name="Action Button: Go Home 12">
            <a:hlinkClick r:id="rId5" action="ppaction://hlinksldjump" highlightClick="1"/>
            <a:extLst>
              <a:ext uri="{FF2B5EF4-FFF2-40B4-BE49-F238E27FC236}">
                <a16:creationId xmlns:a16="http://schemas.microsoft.com/office/drawing/2014/main" id="{89474A11-77BA-4308-91F3-7189F80E0252}"/>
              </a:ext>
            </a:extLst>
          </p:cNvPr>
          <p:cNvSpPr/>
          <p:nvPr/>
        </p:nvSpPr>
        <p:spPr>
          <a:xfrm>
            <a:off x="11537494" y="6382326"/>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171493337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5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006186-01EA-45CD-AFDC-6221FF4693EA}"/>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600" kern="1200" dirty="0">
                <a:solidFill>
                  <a:schemeClr val="tx1"/>
                </a:solidFill>
                <a:latin typeface="+mj-lt"/>
                <a:ea typeface="+mj-ea"/>
                <a:cs typeface="+mj-cs"/>
              </a:rPr>
              <a:t>2.2.8 User can remove words from dictionary</a:t>
            </a:r>
            <a:br>
              <a:rPr lang="en-US" sz="2600" kern="1200" dirty="0">
                <a:solidFill>
                  <a:schemeClr val="tx1"/>
                </a:solidFill>
                <a:latin typeface="+mj-lt"/>
                <a:ea typeface="+mj-ea"/>
                <a:cs typeface="+mj-cs"/>
              </a:rPr>
            </a:br>
            <a:br>
              <a:rPr lang="en-US" sz="2600" kern="1200" dirty="0">
                <a:solidFill>
                  <a:schemeClr val="tx1"/>
                </a:solidFill>
                <a:latin typeface="+mj-lt"/>
                <a:ea typeface="+mj-ea"/>
                <a:cs typeface="+mj-cs"/>
              </a:rPr>
            </a:b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6FF68DB4-534A-4B8B-9FE9-635BC01110F3}"/>
              </a:ext>
            </a:extLst>
          </p:cNvPr>
          <p:cNvSpPr>
            <a:spLocks noGrp="1"/>
          </p:cNvSpPr>
          <p:nvPr>
            <p:ph sz="half" idx="1"/>
          </p:nvPr>
        </p:nvSpPr>
        <p:spPr>
          <a:xfrm>
            <a:off x="643468" y="2638043"/>
            <a:ext cx="3363974" cy="3415623"/>
          </a:xfrm>
        </p:spPr>
        <p:txBody>
          <a:bodyPr vert="horz" lIns="91440" tIns="45720" rIns="91440" bIns="45720" rtlCol="0">
            <a:normAutofit fontScale="85000" lnSpcReduction="10000"/>
          </a:bodyPr>
          <a:lstStyle/>
          <a:p>
            <a:r>
              <a:rPr lang="en-GB" dirty="0"/>
              <a:t>The user can remove words from dictionary by right clicking the word, a drop-down menu is then displayed giving the options “DELETE” and “EDIT”.  When “DELETE” is chosen, the word will be removed from the dictionary.  </a:t>
            </a:r>
          </a:p>
        </p:txBody>
      </p:sp>
      <p:pic>
        <p:nvPicPr>
          <p:cNvPr id="6" name="c71c4d67f2d39fde0c3a11361099b17d">
            <a:hlinkClick r:id="" action="ppaction://media"/>
            <a:extLst>
              <a:ext uri="{FF2B5EF4-FFF2-40B4-BE49-F238E27FC236}">
                <a16:creationId xmlns:a16="http://schemas.microsoft.com/office/drawing/2014/main" id="{2D445533-A264-43A1-9548-DBA798CFD327}"/>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297763" y="1223305"/>
            <a:ext cx="6250769" cy="4250523"/>
          </a:xfrm>
          <a:prstGeom prst="rect">
            <a:avLst/>
          </a:prstGeom>
        </p:spPr>
      </p:pic>
      <p:sp>
        <p:nvSpPr>
          <p:cNvPr id="13" name="Action Button: Go Home 12">
            <a:hlinkClick r:id="rId5" action="ppaction://hlinksldjump" highlightClick="1"/>
            <a:extLst>
              <a:ext uri="{FF2B5EF4-FFF2-40B4-BE49-F238E27FC236}">
                <a16:creationId xmlns:a16="http://schemas.microsoft.com/office/drawing/2014/main" id="{23A2375C-DB63-48BC-8EE1-FCDE4AB71FD1}"/>
              </a:ext>
            </a:extLst>
          </p:cNvPr>
          <p:cNvSpPr/>
          <p:nvPr/>
        </p:nvSpPr>
        <p:spPr>
          <a:xfrm>
            <a:off x="11548532" y="6239713"/>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35134006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5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006186-01EA-45CD-AFDC-6221FF4693EA}"/>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600" kern="1200" dirty="0">
                <a:solidFill>
                  <a:schemeClr val="tx1"/>
                </a:solidFill>
                <a:latin typeface="+mj-lt"/>
                <a:ea typeface="+mj-ea"/>
                <a:cs typeface="+mj-cs"/>
              </a:rPr>
              <a:t>2.2.9 User can </a:t>
            </a:r>
            <a:r>
              <a:rPr lang="pl-PL" sz="2600" kern="1200" dirty="0">
                <a:solidFill>
                  <a:schemeClr val="tx1"/>
                </a:solidFill>
                <a:latin typeface="+mj-lt"/>
                <a:ea typeface="+mj-ea"/>
                <a:cs typeface="+mj-cs"/>
              </a:rPr>
              <a:t>edit </a:t>
            </a:r>
            <a:r>
              <a:rPr lang="en-US" sz="2600" kern="1200" dirty="0">
                <a:solidFill>
                  <a:schemeClr val="tx1"/>
                </a:solidFill>
                <a:latin typeface="+mj-lt"/>
                <a:ea typeface="+mj-ea"/>
                <a:cs typeface="+mj-cs"/>
              </a:rPr>
              <a:t>words from dictionary</a:t>
            </a:r>
            <a:br>
              <a:rPr lang="en-US" sz="2600" kern="1200" dirty="0">
                <a:solidFill>
                  <a:schemeClr val="tx1"/>
                </a:solidFill>
                <a:latin typeface="+mj-lt"/>
                <a:ea typeface="+mj-ea"/>
                <a:cs typeface="+mj-cs"/>
              </a:rPr>
            </a:br>
            <a:br>
              <a:rPr lang="en-US" sz="2600" kern="1200" dirty="0">
                <a:solidFill>
                  <a:schemeClr val="tx1"/>
                </a:solidFill>
                <a:latin typeface="+mj-lt"/>
                <a:ea typeface="+mj-ea"/>
                <a:cs typeface="+mj-cs"/>
              </a:rPr>
            </a:b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6FF68DB4-534A-4B8B-9FE9-635BC01110F3}"/>
              </a:ext>
            </a:extLst>
          </p:cNvPr>
          <p:cNvSpPr>
            <a:spLocks noGrp="1"/>
          </p:cNvSpPr>
          <p:nvPr>
            <p:ph sz="half" idx="1"/>
          </p:nvPr>
        </p:nvSpPr>
        <p:spPr>
          <a:xfrm>
            <a:off x="643468" y="2638043"/>
            <a:ext cx="3363974" cy="3415623"/>
          </a:xfrm>
        </p:spPr>
        <p:txBody>
          <a:bodyPr vert="horz" lIns="91440" tIns="45720" rIns="91440" bIns="45720" rtlCol="0">
            <a:normAutofit fontScale="62500" lnSpcReduction="20000"/>
          </a:bodyPr>
          <a:lstStyle/>
          <a:p>
            <a:r>
              <a:rPr lang="en-US" dirty="0"/>
              <a:t>The user can </a:t>
            </a:r>
            <a:r>
              <a:rPr lang="en-GB" dirty="0"/>
              <a:t>edit</a:t>
            </a:r>
            <a:r>
              <a:rPr lang="en-US" dirty="0"/>
              <a:t> words fr</a:t>
            </a:r>
            <a:r>
              <a:rPr lang="en-GB" dirty="0"/>
              <a:t>om the</a:t>
            </a:r>
            <a:r>
              <a:rPr lang="en-US" dirty="0"/>
              <a:t> dictionary by right clicking the word. When right clicked </a:t>
            </a:r>
            <a:r>
              <a:rPr lang="en-GB" dirty="0"/>
              <a:t>a drop-down box is the displayed giving the options “DELETE” and “EDIT”. When edit is selected </a:t>
            </a:r>
            <a:r>
              <a:rPr lang="en-US" dirty="0"/>
              <a:t>a </a:t>
            </a:r>
            <a:r>
              <a:rPr lang="en-GB" dirty="0"/>
              <a:t>dialog window is shown, this contains two textboxes, one drop-down menu and a confirmation button. Here the user can edit the English definition, Welsh definition and the type of the word. Once they click the "Revise word” button, the dialog box is closed.</a:t>
            </a:r>
          </a:p>
        </p:txBody>
      </p:sp>
      <p:pic>
        <p:nvPicPr>
          <p:cNvPr id="8" name="3df070410ff0084382c70e1b87dfff99">
            <a:hlinkClick r:id="" action="ppaction://media"/>
            <a:extLst>
              <a:ext uri="{FF2B5EF4-FFF2-40B4-BE49-F238E27FC236}">
                <a16:creationId xmlns:a16="http://schemas.microsoft.com/office/drawing/2014/main" id="{2DFC142A-C400-4462-AF65-A0E67DACF8D3}"/>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006129" y="968403"/>
            <a:ext cx="7009537" cy="5413923"/>
          </a:xfrm>
        </p:spPr>
      </p:pic>
      <p:sp>
        <p:nvSpPr>
          <p:cNvPr id="10" name="Action Button: Go Home 9">
            <a:hlinkClick r:id="rId5" action="ppaction://hlinksldjump" highlightClick="1"/>
            <a:extLst>
              <a:ext uri="{FF2B5EF4-FFF2-40B4-BE49-F238E27FC236}">
                <a16:creationId xmlns:a16="http://schemas.microsoft.com/office/drawing/2014/main" id="{B6BB545B-EA1E-470B-8D05-0BB3CFFB8B8C}"/>
              </a:ext>
            </a:extLst>
          </p:cNvPr>
          <p:cNvSpPr/>
          <p:nvPr/>
        </p:nvSpPr>
        <p:spPr>
          <a:xfrm>
            <a:off x="11537494" y="6382326"/>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493174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20E08A-B391-41F1-94EA-D4DB977D871D}"/>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200" kern="1200" dirty="0">
                <a:solidFill>
                  <a:schemeClr val="tx1"/>
                </a:solidFill>
                <a:latin typeface="+mj-lt"/>
                <a:ea typeface="+mj-ea"/>
                <a:cs typeface="+mj-cs"/>
              </a:rPr>
              <a:t>2.2.10 User can add/remove words from the revision pool from the Revision list </a:t>
            </a:r>
            <a:br>
              <a:rPr lang="en-US" sz="2200" kern="1200" dirty="0">
                <a:solidFill>
                  <a:schemeClr val="tx1"/>
                </a:solidFill>
                <a:latin typeface="+mj-lt"/>
                <a:ea typeface="+mj-ea"/>
                <a:cs typeface="+mj-cs"/>
              </a:rPr>
            </a:br>
            <a:endParaRPr lang="en-US" sz="22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CD785CF9-E054-43C7-B9AF-41DDBC4F7CA2}"/>
              </a:ext>
            </a:extLst>
          </p:cNvPr>
          <p:cNvSpPr>
            <a:spLocks noGrp="1"/>
          </p:cNvSpPr>
          <p:nvPr>
            <p:ph sz="half" idx="1"/>
          </p:nvPr>
        </p:nvSpPr>
        <p:spPr>
          <a:xfrm>
            <a:off x="643468" y="2638043"/>
            <a:ext cx="3363974" cy="3415623"/>
          </a:xfrm>
        </p:spPr>
        <p:txBody>
          <a:bodyPr vert="horz" lIns="91440" tIns="45720" rIns="91440" bIns="45720" rtlCol="0">
            <a:normAutofit fontScale="77500" lnSpcReduction="20000"/>
          </a:bodyPr>
          <a:lstStyle/>
          <a:p>
            <a:r>
              <a:rPr lang="en-GB" dirty="0"/>
              <a:t>The user can add words to the revision list by double clicking the word in the dictionary list. Once clicked, the word is added to the Revision List. The user can remove the word from the Revision list by double clicking on the word in either the Revision list or the home screen. Once removed, the word will disappear from the list. </a:t>
            </a:r>
          </a:p>
        </p:txBody>
      </p:sp>
      <p:pic>
        <p:nvPicPr>
          <p:cNvPr id="6" name="240d8325978c6a2302f2978f69ad88f8">
            <a:hlinkClick r:id="" action="ppaction://media"/>
            <a:extLst>
              <a:ext uri="{FF2B5EF4-FFF2-40B4-BE49-F238E27FC236}">
                <a16:creationId xmlns:a16="http://schemas.microsoft.com/office/drawing/2014/main" id="{1C7814DD-1336-45A5-9066-3B8027D8D91B}"/>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297763" y="1317066"/>
            <a:ext cx="6250769" cy="4063000"/>
          </a:xfrm>
          <a:prstGeom prst="rect">
            <a:avLst/>
          </a:prstGeom>
        </p:spPr>
      </p:pic>
      <p:sp>
        <p:nvSpPr>
          <p:cNvPr id="11" name="Action Button: Go Home 10">
            <a:hlinkClick r:id="rId5" action="ppaction://hlinksldjump" highlightClick="1"/>
            <a:extLst>
              <a:ext uri="{FF2B5EF4-FFF2-40B4-BE49-F238E27FC236}">
                <a16:creationId xmlns:a16="http://schemas.microsoft.com/office/drawing/2014/main" id="{EF87EC1E-AD35-4933-B943-4896F9AE4924}"/>
              </a:ext>
            </a:extLst>
          </p:cNvPr>
          <p:cNvSpPr/>
          <p:nvPr/>
        </p:nvSpPr>
        <p:spPr>
          <a:xfrm>
            <a:off x="11478771" y="6290047"/>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225363539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5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ACA4056-4C6A-4047-BB01-ABC09F4C061B}"/>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600" kern="1200" dirty="0">
                <a:solidFill>
                  <a:schemeClr val="tx1"/>
                </a:solidFill>
                <a:latin typeface="+mj-lt"/>
                <a:ea typeface="+mj-ea"/>
                <a:cs typeface="+mj-cs"/>
              </a:rPr>
              <a:t>2.2.11  User can revise words from the word pool</a:t>
            </a:r>
            <a:br>
              <a:rPr lang="en-US" sz="2600" kern="1200" dirty="0">
                <a:solidFill>
                  <a:schemeClr val="tx1"/>
                </a:solidFill>
                <a:latin typeface="+mj-lt"/>
                <a:ea typeface="+mj-ea"/>
                <a:cs typeface="+mj-cs"/>
              </a:rPr>
            </a:b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27BFAC4C-3C4A-42CD-89F7-33C699160CC2}"/>
              </a:ext>
            </a:extLst>
          </p:cNvPr>
          <p:cNvSpPr>
            <a:spLocks noGrp="1"/>
          </p:cNvSpPr>
          <p:nvPr>
            <p:ph sz="half" idx="1"/>
          </p:nvPr>
        </p:nvSpPr>
        <p:spPr>
          <a:xfrm>
            <a:off x="643468" y="2638043"/>
            <a:ext cx="3363974" cy="3415623"/>
          </a:xfrm>
        </p:spPr>
        <p:txBody>
          <a:bodyPr vert="horz" lIns="91440" tIns="45720" rIns="91440" bIns="45720" rtlCol="0">
            <a:normAutofit fontScale="77500" lnSpcReduction="20000"/>
          </a:bodyPr>
          <a:lstStyle/>
          <a:p>
            <a:r>
              <a:rPr lang="en-GB" dirty="0"/>
              <a:t>When the user wants to revise the words from the revision list they click on the button along the top of the screen labelled “REVISE”. This shows them a new page containing two buttons, “FLASH CARDS” and “QUIZ”. From here they can choose two ways to revise, these two options are described in use cases 2.2.12 and 2.2.13.</a:t>
            </a:r>
          </a:p>
        </p:txBody>
      </p:sp>
      <p:pic>
        <p:nvPicPr>
          <p:cNvPr id="8" name="45242e66f16a55a1beaf8f8d7cac95e5">
            <a:hlinkClick r:id="" action="ppaction://media"/>
            <a:extLst>
              <a:ext uri="{FF2B5EF4-FFF2-40B4-BE49-F238E27FC236}">
                <a16:creationId xmlns:a16="http://schemas.microsoft.com/office/drawing/2014/main" id="{1C7550FB-716E-4900-8ECD-605640CC9E84}"/>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297763" y="1168611"/>
            <a:ext cx="6250769" cy="4359911"/>
          </a:xfrm>
          <a:prstGeom prst="rect">
            <a:avLst/>
          </a:prstGeom>
        </p:spPr>
      </p:pic>
      <p:sp>
        <p:nvSpPr>
          <p:cNvPr id="9" name="Action Button: Go Home 8">
            <a:hlinkClick r:id="" action="ppaction://noaction" highlightClick="1"/>
            <a:extLst>
              <a:ext uri="{FF2B5EF4-FFF2-40B4-BE49-F238E27FC236}">
                <a16:creationId xmlns:a16="http://schemas.microsoft.com/office/drawing/2014/main" id="{7F21491D-A232-4ECF-AA20-E8B88DED0E75}"/>
              </a:ext>
            </a:extLst>
          </p:cNvPr>
          <p:cNvSpPr/>
          <p:nvPr/>
        </p:nvSpPr>
        <p:spPr>
          <a:xfrm>
            <a:off x="11422787" y="6196741"/>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55565350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6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F5F4665-E1B5-4FBA-9646-86615768533A}"/>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800" kern="1200">
                <a:solidFill>
                  <a:schemeClr val="tx1"/>
                </a:solidFill>
                <a:latin typeface="+mj-lt"/>
                <a:ea typeface="+mj-ea"/>
                <a:cs typeface="+mj-cs"/>
              </a:rPr>
              <a:t>2.2.12 User can use flashcards to revise </a:t>
            </a:r>
            <a:br>
              <a:rPr lang="en-US" sz="2800" kern="1200">
                <a:solidFill>
                  <a:schemeClr val="tx1"/>
                </a:solidFill>
                <a:latin typeface="+mj-lt"/>
                <a:ea typeface="+mj-ea"/>
                <a:cs typeface="+mj-cs"/>
              </a:rPr>
            </a:br>
            <a:endParaRPr lang="en-US" sz="2800" kern="120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0C36534-A2BF-4776-9226-0E829A056068}"/>
              </a:ext>
            </a:extLst>
          </p:cNvPr>
          <p:cNvSpPr>
            <a:spLocks noGrp="1"/>
          </p:cNvSpPr>
          <p:nvPr>
            <p:ph sz="half" idx="1"/>
          </p:nvPr>
        </p:nvSpPr>
        <p:spPr>
          <a:xfrm>
            <a:off x="643468" y="2638043"/>
            <a:ext cx="3363974" cy="3415623"/>
          </a:xfrm>
        </p:spPr>
        <p:txBody>
          <a:bodyPr vert="horz" lIns="91440" tIns="45720" rIns="91440" bIns="45720" rtlCol="0">
            <a:normAutofit fontScale="70000" lnSpcReduction="20000"/>
          </a:bodyPr>
          <a:lstStyle/>
          <a:p>
            <a:r>
              <a:rPr lang="en-GB" dirty="0"/>
              <a:t>Once the user chooses the “Revise” menu and clicks on the “Flashcard” option, they’ll be presented with a flashcard (only if they have at least one word added to the revision list). They can flip the flashcard to see the definition in the other language by clicking the Flip button. The user can click the “NEXT” button when they want to see a new word. </a:t>
            </a:r>
          </a:p>
        </p:txBody>
      </p:sp>
      <p:pic>
        <p:nvPicPr>
          <p:cNvPr id="3" name="f0c22f5e4ac3c8902806b1d83515a46a">
            <a:hlinkClick r:id="" action="ppaction://media"/>
            <a:extLst>
              <a:ext uri="{FF2B5EF4-FFF2-40B4-BE49-F238E27FC236}">
                <a16:creationId xmlns:a16="http://schemas.microsoft.com/office/drawing/2014/main" id="{8DB8AE35-F836-48C1-86E5-5CFBFC704DC9}"/>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297763" y="1121730"/>
            <a:ext cx="6250769" cy="4453672"/>
          </a:xfrm>
          <a:prstGeom prst="rect">
            <a:avLst/>
          </a:prstGeom>
        </p:spPr>
      </p:pic>
      <p:sp>
        <p:nvSpPr>
          <p:cNvPr id="6" name="Action Button: Go Home 5">
            <a:hlinkClick r:id="" action="ppaction://noaction" highlightClick="1"/>
            <a:extLst>
              <a:ext uri="{FF2B5EF4-FFF2-40B4-BE49-F238E27FC236}">
                <a16:creationId xmlns:a16="http://schemas.microsoft.com/office/drawing/2014/main" id="{1C4BE734-E220-42D3-988F-12F658BA5D3B}"/>
              </a:ext>
            </a:extLst>
          </p:cNvPr>
          <p:cNvSpPr/>
          <p:nvPr/>
        </p:nvSpPr>
        <p:spPr>
          <a:xfrm>
            <a:off x="11422787" y="6196741"/>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280570799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6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ED5A67C-255A-416D-95DB-D1AB2CB695A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800" kern="1200" dirty="0">
                <a:solidFill>
                  <a:schemeClr val="tx1"/>
                </a:solidFill>
                <a:latin typeface="+mj-lt"/>
                <a:ea typeface="+mj-ea"/>
                <a:cs typeface="+mj-cs"/>
              </a:rPr>
              <a:t>2.2.13 User can take tests</a:t>
            </a:r>
            <a:br>
              <a:rPr lang="en-US" sz="2800" kern="1200" dirty="0">
                <a:solidFill>
                  <a:schemeClr val="tx1"/>
                </a:solidFill>
                <a:latin typeface="+mj-lt"/>
                <a:ea typeface="+mj-ea"/>
                <a:cs typeface="+mj-cs"/>
              </a:rPr>
            </a:b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5DE42A5C-3F45-4F45-B532-69CBD92E09FF}"/>
              </a:ext>
            </a:extLst>
          </p:cNvPr>
          <p:cNvSpPr>
            <a:spLocks noGrp="1"/>
          </p:cNvSpPr>
          <p:nvPr>
            <p:ph sz="half" idx="1"/>
          </p:nvPr>
        </p:nvSpPr>
        <p:spPr>
          <a:xfrm>
            <a:off x="643468" y="2638043"/>
            <a:ext cx="3363974" cy="3415623"/>
          </a:xfrm>
        </p:spPr>
        <p:txBody>
          <a:bodyPr vert="horz" lIns="91440" tIns="45720" rIns="91440" bIns="45720" rtlCol="0">
            <a:normAutofit lnSpcReduction="10000"/>
          </a:bodyPr>
          <a:lstStyle/>
          <a:p>
            <a:pPr marL="0" indent="0">
              <a:buNone/>
            </a:pPr>
            <a:r>
              <a:rPr lang="en-US" sz="1600" dirty="0"/>
              <a:t>Once the user chooses the “Revise” menu and clicks on the “Quiz” option, they’ll be presented with a quiz of various tests, with the amount </a:t>
            </a:r>
            <a:r>
              <a:rPr lang="en-US" sz="1600" dirty="0" err="1"/>
              <a:t>dependant</a:t>
            </a:r>
            <a:r>
              <a:rPr lang="en-US" sz="1600" dirty="0"/>
              <a:t> on the setting they have chosen in the “Settings” menu. They’ll be presented one of three tests at a time.</a:t>
            </a:r>
          </a:p>
          <a:p>
            <a:pPr marL="0" indent="0">
              <a:buNone/>
            </a:pPr>
            <a:r>
              <a:rPr lang="en-US" sz="1600" dirty="0"/>
              <a:t>There is a running indicator in the form of a progress bar to show how many of the questions the user has answered correctly. There is also a numeric indicator for how many questions have been answered out of the total number of questions.</a:t>
            </a:r>
          </a:p>
          <a:p>
            <a:endParaRPr lang="en-US" sz="800" dirty="0"/>
          </a:p>
        </p:txBody>
      </p:sp>
      <p:pic>
        <p:nvPicPr>
          <p:cNvPr id="6" name="Content Placeholder 5">
            <a:extLst>
              <a:ext uri="{FF2B5EF4-FFF2-40B4-BE49-F238E27FC236}">
                <a16:creationId xmlns:a16="http://schemas.microsoft.com/office/drawing/2014/main" id="{64153E13-E046-492B-833E-CB304C152E84}"/>
              </a:ext>
            </a:extLst>
          </p:cNvPr>
          <p:cNvPicPr>
            <a:picLocks noGrp="1" noChangeAspect="1"/>
          </p:cNvPicPr>
          <p:nvPr>
            <p:ph sz="half" idx="2"/>
          </p:nvPr>
        </p:nvPicPr>
        <p:blipFill>
          <a:blip r:embed="rId2"/>
          <a:stretch>
            <a:fillRect/>
          </a:stretch>
        </p:blipFill>
        <p:spPr>
          <a:xfrm>
            <a:off x="5297763" y="1262372"/>
            <a:ext cx="6250769" cy="4172388"/>
          </a:xfrm>
          <a:prstGeom prst="rect">
            <a:avLst/>
          </a:prstGeom>
        </p:spPr>
      </p:pic>
      <p:sp>
        <p:nvSpPr>
          <p:cNvPr id="7" name="Action Button: Go Home 6">
            <a:hlinkClick r:id="" action="ppaction://noaction" highlightClick="1"/>
            <a:extLst>
              <a:ext uri="{FF2B5EF4-FFF2-40B4-BE49-F238E27FC236}">
                <a16:creationId xmlns:a16="http://schemas.microsoft.com/office/drawing/2014/main" id="{8A324488-AF4B-4419-88A7-8E89818A771F}"/>
              </a:ext>
            </a:extLst>
          </p:cNvPr>
          <p:cNvSpPr/>
          <p:nvPr/>
        </p:nvSpPr>
        <p:spPr>
          <a:xfrm>
            <a:off x="11422787" y="6196741"/>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1895788882"/>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ED5A67C-255A-416D-95DB-D1AB2CB695A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800" kern="1200" dirty="0">
                <a:solidFill>
                  <a:schemeClr val="tx1"/>
                </a:solidFill>
                <a:latin typeface="+mj-lt"/>
                <a:ea typeface="+mj-ea"/>
                <a:cs typeface="+mj-cs"/>
              </a:rPr>
              <a:t>2.2.13 User can take tests</a:t>
            </a:r>
            <a:br>
              <a:rPr lang="en-US" sz="2800" kern="1200" dirty="0">
                <a:solidFill>
                  <a:schemeClr val="tx1"/>
                </a:solidFill>
                <a:latin typeface="+mj-lt"/>
                <a:ea typeface="+mj-ea"/>
                <a:cs typeface="+mj-cs"/>
              </a:rPr>
            </a:b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5DE42A5C-3F45-4F45-B532-69CBD92E09FF}"/>
              </a:ext>
            </a:extLst>
          </p:cNvPr>
          <p:cNvSpPr>
            <a:spLocks noGrp="1"/>
          </p:cNvSpPr>
          <p:nvPr>
            <p:ph sz="half" idx="1"/>
          </p:nvPr>
        </p:nvSpPr>
        <p:spPr>
          <a:xfrm>
            <a:off x="643468" y="2638043"/>
            <a:ext cx="3363974" cy="3415623"/>
          </a:xfrm>
        </p:spPr>
        <p:txBody>
          <a:bodyPr vert="horz" lIns="91440" tIns="45720" rIns="91440" bIns="45720" rtlCol="0">
            <a:normAutofit/>
          </a:bodyPr>
          <a:lstStyle/>
          <a:p>
            <a:r>
              <a:rPr lang="en-US" sz="2000" dirty="0"/>
              <a:t>A)Find the definition – The user will be presented a word in a language (</a:t>
            </a:r>
            <a:r>
              <a:rPr lang="en-US" sz="2000" dirty="0" err="1"/>
              <a:t>dependant</a:t>
            </a:r>
            <a:r>
              <a:rPr lang="en-US" sz="2000" dirty="0"/>
              <a:t> on the language setting in the “Settings”) and they’ll be shown 6 random words from the dictionary in the other language. They must choose the correct matching definition.</a:t>
            </a:r>
          </a:p>
        </p:txBody>
      </p:sp>
      <p:pic>
        <p:nvPicPr>
          <p:cNvPr id="7" name="Picture 6">
            <a:extLst>
              <a:ext uri="{FF2B5EF4-FFF2-40B4-BE49-F238E27FC236}">
                <a16:creationId xmlns:a16="http://schemas.microsoft.com/office/drawing/2014/main" id="{349907F8-0E47-4FD0-AA0F-0E7EDCF0F2A6}"/>
              </a:ext>
            </a:extLst>
          </p:cNvPr>
          <p:cNvPicPr>
            <a:picLocks noChangeAspect="1"/>
          </p:cNvPicPr>
          <p:nvPr/>
        </p:nvPicPr>
        <p:blipFill>
          <a:blip r:embed="rId2"/>
          <a:stretch>
            <a:fillRect/>
          </a:stretch>
        </p:blipFill>
        <p:spPr>
          <a:xfrm>
            <a:off x="5242102" y="1266523"/>
            <a:ext cx="6306430" cy="4324954"/>
          </a:xfrm>
          <a:prstGeom prst="rect">
            <a:avLst/>
          </a:prstGeom>
        </p:spPr>
      </p:pic>
      <p:sp>
        <p:nvSpPr>
          <p:cNvPr id="9" name="Action Button: Go Home 8">
            <a:hlinkClick r:id="" action="ppaction://noaction" highlightClick="1"/>
            <a:extLst>
              <a:ext uri="{FF2B5EF4-FFF2-40B4-BE49-F238E27FC236}">
                <a16:creationId xmlns:a16="http://schemas.microsoft.com/office/drawing/2014/main" id="{F7825EA9-05D8-4E2B-97EC-1E5D0AEDA942}"/>
              </a:ext>
            </a:extLst>
          </p:cNvPr>
          <p:cNvSpPr/>
          <p:nvPr/>
        </p:nvSpPr>
        <p:spPr>
          <a:xfrm>
            <a:off x="11422787" y="6196741"/>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2145410180"/>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ED5A67C-255A-416D-95DB-D1AB2CB695A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800" kern="1200">
                <a:solidFill>
                  <a:schemeClr val="tx1"/>
                </a:solidFill>
                <a:latin typeface="+mj-lt"/>
                <a:ea typeface="+mj-ea"/>
                <a:cs typeface="+mj-cs"/>
              </a:rPr>
              <a:t>2.2.13 User can take tests</a:t>
            </a:r>
            <a:br>
              <a:rPr lang="en-US" sz="2800" kern="1200">
                <a:solidFill>
                  <a:schemeClr val="tx1"/>
                </a:solidFill>
                <a:latin typeface="+mj-lt"/>
                <a:ea typeface="+mj-ea"/>
                <a:cs typeface="+mj-cs"/>
              </a:rPr>
            </a:br>
            <a:endParaRPr lang="en-US" sz="2800" kern="120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5DE42A5C-3F45-4F45-B532-69CBD92E09FF}"/>
              </a:ext>
            </a:extLst>
          </p:cNvPr>
          <p:cNvSpPr>
            <a:spLocks noGrp="1"/>
          </p:cNvSpPr>
          <p:nvPr>
            <p:ph sz="half" idx="1"/>
          </p:nvPr>
        </p:nvSpPr>
        <p:spPr>
          <a:xfrm>
            <a:off x="643468" y="2638043"/>
            <a:ext cx="3363974" cy="3415623"/>
          </a:xfrm>
        </p:spPr>
        <p:txBody>
          <a:bodyPr vert="horz" lIns="91440" tIns="45720" rIns="91440" bIns="45720" rtlCol="0">
            <a:normAutofit/>
          </a:bodyPr>
          <a:lstStyle/>
          <a:p>
            <a:pPr marL="0"/>
            <a:r>
              <a:rPr lang="en-US" sz="2400" dirty="0"/>
              <a:t>B)Input box – The user will be presented a word in a language (</a:t>
            </a:r>
            <a:r>
              <a:rPr lang="en-US" sz="2400" dirty="0" err="1"/>
              <a:t>dependant</a:t>
            </a:r>
            <a:r>
              <a:rPr lang="en-US" sz="2400" dirty="0"/>
              <a:t> on the language setting in the “Settings”) and they’ll have an input box. They must write the correct definition in the input box.</a:t>
            </a:r>
          </a:p>
          <a:p>
            <a:pPr marL="0"/>
            <a:endParaRPr lang="en-US" sz="800" dirty="0"/>
          </a:p>
        </p:txBody>
      </p:sp>
      <p:pic>
        <p:nvPicPr>
          <p:cNvPr id="7" name="Picture 6">
            <a:extLst>
              <a:ext uri="{FF2B5EF4-FFF2-40B4-BE49-F238E27FC236}">
                <a16:creationId xmlns:a16="http://schemas.microsoft.com/office/drawing/2014/main" id="{2A6574CA-BE34-443B-B9CE-044C178FC5A4}"/>
              </a:ext>
            </a:extLst>
          </p:cNvPr>
          <p:cNvPicPr>
            <a:picLocks noChangeAspect="1"/>
          </p:cNvPicPr>
          <p:nvPr/>
        </p:nvPicPr>
        <p:blipFill>
          <a:blip r:embed="rId2"/>
          <a:stretch>
            <a:fillRect/>
          </a:stretch>
        </p:blipFill>
        <p:spPr>
          <a:xfrm>
            <a:off x="5297764" y="1257219"/>
            <a:ext cx="6363588" cy="4467849"/>
          </a:xfrm>
          <a:prstGeom prst="rect">
            <a:avLst/>
          </a:prstGeom>
        </p:spPr>
      </p:pic>
      <p:sp>
        <p:nvSpPr>
          <p:cNvPr id="9" name="Action Button: Go Home 8">
            <a:hlinkClick r:id="" action="ppaction://noaction" highlightClick="1"/>
            <a:extLst>
              <a:ext uri="{FF2B5EF4-FFF2-40B4-BE49-F238E27FC236}">
                <a16:creationId xmlns:a16="http://schemas.microsoft.com/office/drawing/2014/main" id="{0FCF9BA7-CF0D-46F4-B4B1-4F28F92FFFE9}"/>
              </a:ext>
            </a:extLst>
          </p:cNvPr>
          <p:cNvSpPr/>
          <p:nvPr/>
        </p:nvSpPr>
        <p:spPr>
          <a:xfrm>
            <a:off x="11422787" y="6196741"/>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407540107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8856CF5-CE09-431C-98FC-7E3C3F00CA77}"/>
              </a:ext>
            </a:extLst>
          </p:cNvPr>
          <p:cNvSpPr>
            <a:spLocks noGrp="1"/>
          </p:cNvSpPr>
          <p:nvPr>
            <p:ph type="title"/>
          </p:nvPr>
        </p:nvSpPr>
        <p:spPr>
          <a:xfrm>
            <a:off x="863029" y="1012004"/>
            <a:ext cx="3416158" cy="4795408"/>
          </a:xfrm>
        </p:spPr>
        <p:txBody>
          <a:bodyPr>
            <a:normAutofit/>
          </a:bodyPr>
          <a:lstStyle/>
          <a:p>
            <a:r>
              <a:rPr lang="en-GB">
                <a:solidFill>
                  <a:srgbClr val="FFFFFF"/>
                </a:solidFill>
              </a:rPr>
              <a:t>User interface requirements</a:t>
            </a:r>
          </a:p>
        </p:txBody>
      </p:sp>
      <p:graphicFrame>
        <p:nvGraphicFramePr>
          <p:cNvPr id="5" name="Content Placeholder 2">
            <a:extLst>
              <a:ext uri="{FF2B5EF4-FFF2-40B4-BE49-F238E27FC236}">
                <a16:creationId xmlns:a16="http://schemas.microsoft.com/office/drawing/2014/main" id="{111ABD6D-129D-4AC4-BF4A-55D7CE27EF60}"/>
              </a:ext>
            </a:extLst>
          </p:cNvPr>
          <p:cNvGraphicFramePr>
            <a:graphicFrameLocks noGrp="1"/>
          </p:cNvGraphicFramePr>
          <p:nvPr>
            <p:ph idx="1"/>
            <p:extLst>
              <p:ext uri="{D42A27DB-BD31-4B8C-83A1-F6EECF244321}">
                <p14:modId xmlns:p14="http://schemas.microsoft.com/office/powerpoint/2010/main" val="3361835544"/>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603096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ED5A67C-255A-416D-95DB-D1AB2CB695A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800" kern="1200">
                <a:solidFill>
                  <a:schemeClr val="tx1"/>
                </a:solidFill>
                <a:latin typeface="+mj-lt"/>
                <a:ea typeface="+mj-ea"/>
                <a:cs typeface="+mj-cs"/>
              </a:rPr>
              <a:t>2.2.13 User can take tests</a:t>
            </a:r>
            <a:br>
              <a:rPr lang="en-US" sz="2800" kern="1200">
                <a:solidFill>
                  <a:schemeClr val="tx1"/>
                </a:solidFill>
                <a:latin typeface="+mj-lt"/>
                <a:ea typeface="+mj-ea"/>
                <a:cs typeface="+mj-cs"/>
              </a:rPr>
            </a:br>
            <a:endParaRPr lang="en-US" sz="2800" kern="120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5DE42A5C-3F45-4F45-B532-69CBD92E09FF}"/>
              </a:ext>
            </a:extLst>
          </p:cNvPr>
          <p:cNvSpPr>
            <a:spLocks noGrp="1"/>
          </p:cNvSpPr>
          <p:nvPr>
            <p:ph sz="half" idx="1"/>
          </p:nvPr>
        </p:nvSpPr>
        <p:spPr>
          <a:xfrm>
            <a:off x="643468" y="2638043"/>
            <a:ext cx="3363974" cy="3415623"/>
          </a:xfrm>
        </p:spPr>
        <p:txBody>
          <a:bodyPr vert="horz" lIns="91440" tIns="45720" rIns="91440" bIns="45720" rtlCol="0">
            <a:normAutofit/>
          </a:bodyPr>
          <a:lstStyle/>
          <a:p>
            <a:pPr lvl="0"/>
            <a:r>
              <a:rPr lang="en-US" sz="1800" dirty="0"/>
              <a:t>C)Matching – The user will be presented 4 words in a language (dependent on the language setting in the “Settings”) and they’ll be shown 4 drop-down menus with the matching definitions to the word. They must match up each word to its correct definition in the other language.</a:t>
            </a:r>
          </a:p>
          <a:p>
            <a:endParaRPr lang="en-US" sz="1800" dirty="0"/>
          </a:p>
        </p:txBody>
      </p:sp>
      <p:pic>
        <p:nvPicPr>
          <p:cNvPr id="7" name="Picture 6">
            <a:extLst>
              <a:ext uri="{FF2B5EF4-FFF2-40B4-BE49-F238E27FC236}">
                <a16:creationId xmlns:a16="http://schemas.microsoft.com/office/drawing/2014/main" id="{DC50D321-4A21-4557-97E9-006750658ED7}"/>
              </a:ext>
            </a:extLst>
          </p:cNvPr>
          <p:cNvPicPr>
            <a:picLocks noChangeAspect="1"/>
          </p:cNvPicPr>
          <p:nvPr/>
        </p:nvPicPr>
        <p:blipFill>
          <a:blip r:embed="rId2"/>
          <a:stretch>
            <a:fillRect/>
          </a:stretch>
        </p:blipFill>
        <p:spPr>
          <a:xfrm>
            <a:off x="5297764" y="1228418"/>
            <a:ext cx="6354062" cy="4401164"/>
          </a:xfrm>
          <a:prstGeom prst="rect">
            <a:avLst/>
          </a:prstGeom>
        </p:spPr>
      </p:pic>
      <p:sp>
        <p:nvSpPr>
          <p:cNvPr id="9" name="Action Button: Go Home 8">
            <a:hlinkClick r:id="" action="ppaction://noaction" highlightClick="1"/>
            <a:extLst>
              <a:ext uri="{FF2B5EF4-FFF2-40B4-BE49-F238E27FC236}">
                <a16:creationId xmlns:a16="http://schemas.microsoft.com/office/drawing/2014/main" id="{414F02AB-4282-40C7-8E68-433ACFC44FA6}"/>
              </a:ext>
            </a:extLst>
          </p:cNvPr>
          <p:cNvSpPr/>
          <p:nvPr/>
        </p:nvSpPr>
        <p:spPr>
          <a:xfrm>
            <a:off x="11422787" y="6196741"/>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794703290"/>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ED5A67C-255A-416D-95DB-D1AB2CB695A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600" kern="1200">
                <a:solidFill>
                  <a:schemeClr val="tx1"/>
                </a:solidFill>
                <a:latin typeface="+mj-lt"/>
                <a:ea typeface="+mj-ea"/>
                <a:cs typeface="+mj-cs"/>
              </a:rPr>
              <a:t>2.2.14 User can change settings for revision </a:t>
            </a:r>
            <a:br>
              <a:rPr lang="en-US" sz="2600" kern="1200">
                <a:solidFill>
                  <a:schemeClr val="tx1"/>
                </a:solidFill>
                <a:latin typeface="+mj-lt"/>
                <a:ea typeface="+mj-ea"/>
                <a:cs typeface="+mj-cs"/>
              </a:rPr>
            </a:br>
            <a:br>
              <a:rPr lang="en-US" sz="2600" kern="1200">
                <a:solidFill>
                  <a:schemeClr val="tx1"/>
                </a:solidFill>
                <a:latin typeface="+mj-lt"/>
                <a:ea typeface="+mj-ea"/>
                <a:cs typeface="+mj-cs"/>
              </a:rPr>
            </a:br>
            <a:endParaRPr lang="en-US" sz="2600" kern="120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5DE42A5C-3F45-4F45-B532-69CBD92E09FF}"/>
              </a:ext>
            </a:extLst>
          </p:cNvPr>
          <p:cNvSpPr>
            <a:spLocks noGrp="1"/>
          </p:cNvSpPr>
          <p:nvPr>
            <p:ph sz="half" idx="1"/>
          </p:nvPr>
        </p:nvSpPr>
        <p:spPr>
          <a:xfrm>
            <a:off x="643468" y="2638043"/>
            <a:ext cx="3363974" cy="3415623"/>
          </a:xfrm>
        </p:spPr>
        <p:txBody>
          <a:bodyPr vert="horz" lIns="91440" tIns="45720" rIns="91440" bIns="45720" rtlCol="0">
            <a:normAutofit/>
          </a:bodyPr>
          <a:lstStyle/>
          <a:p>
            <a:pPr marL="0" indent="0">
              <a:buNone/>
            </a:pPr>
            <a:r>
              <a:rPr lang="en-US" sz="1600" dirty="0"/>
              <a:t>User can click on the button “Settings” on the main menu bar at the top of the screen. On the settings page the user can change </a:t>
            </a:r>
          </a:p>
          <a:p>
            <a:pPr lvl="0"/>
            <a:r>
              <a:rPr lang="en-US" sz="1600" dirty="0"/>
              <a:t>How many tests are used in a single quiz (5 or more in increments of 5 up to a maximum of 30) </a:t>
            </a:r>
          </a:p>
          <a:p>
            <a:pPr lvl="0"/>
            <a:r>
              <a:rPr lang="en-US" sz="1600" dirty="0"/>
              <a:t>What language should be used for the tests and flashcards (English, Welsh or both) </a:t>
            </a:r>
          </a:p>
          <a:p>
            <a:pPr lvl="0"/>
            <a:r>
              <a:rPr lang="en-US" sz="1600" dirty="0"/>
              <a:t>Click on the Help button for a help screen</a:t>
            </a:r>
          </a:p>
          <a:p>
            <a:endParaRPr lang="en-US" sz="1600" dirty="0"/>
          </a:p>
        </p:txBody>
      </p:sp>
      <p:pic>
        <p:nvPicPr>
          <p:cNvPr id="1028" name="Picture 4">
            <a:extLst>
              <a:ext uri="{FF2B5EF4-FFF2-40B4-BE49-F238E27FC236}">
                <a16:creationId xmlns:a16="http://schemas.microsoft.com/office/drawing/2014/main" id="{E3292800-348D-412B-A02B-D23E69954D33}"/>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5297763" y="1254559"/>
            <a:ext cx="6250769" cy="4188014"/>
          </a:xfrm>
          <a:prstGeom prst="rect">
            <a:avLst/>
          </a:prstGeom>
          <a:noFill/>
          <a:extLst>
            <a:ext uri="{909E8E84-426E-40DD-AFC4-6F175D3DCCD1}">
              <a14:hiddenFill xmlns:a14="http://schemas.microsoft.com/office/drawing/2010/main">
                <a:solidFill>
                  <a:srgbClr val="FFFFFF"/>
                </a:solidFill>
              </a14:hiddenFill>
            </a:ext>
          </a:extLst>
        </p:spPr>
      </p:pic>
      <p:sp>
        <p:nvSpPr>
          <p:cNvPr id="11" name="Action Button: Go Home 10">
            <a:hlinkClick r:id="" action="ppaction://noaction" highlightClick="1"/>
            <a:extLst>
              <a:ext uri="{FF2B5EF4-FFF2-40B4-BE49-F238E27FC236}">
                <a16:creationId xmlns:a16="http://schemas.microsoft.com/office/drawing/2014/main" id="{3F8AC290-ABCE-4342-B6AC-DCE76062322A}"/>
              </a:ext>
            </a:extLst>
          </p:cNvPr>
          <p:cNvSpPr/>
          <p:nvPr/>
        </p:nvSpPr>
        <p:spPr>
          <a:xfrm>
            <a:off x="11422787" y="6196741"/>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2588337581"/>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ED5A67C-255A-416D-95DB-D1AB2CB695A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200" kern="1200">
                <a:solidFill>
                  <a:schemeClr val="tx1"/>
                </a:solidFill>
                <a:latin typeface="+mj-lt"/>
                <a:ea typeface="+mj-ea"/>
                <a:cs typeface="+mj-cs"/>
              </a:rPr>
              <a:t>2.2.15 User can change the size of the font</a:t>
            </a:r>
            <a:br>
              <a:rPr lang="en-US" sz="2200" kern="1200">
                <a:solidFill>
                  <a:schemeClr val="tx1"/>
                </a:solidFill>
                <a:latin typeface="+mj-lt"/>
                <a:ea typeface="+mj-ea"/>
                <a:cs typeface="+mj-cs"/>
              </a:rPr>
            </a:br>
            <a:br>
              <a:rPr lang="en-US" sz="2200" kern="1200">
                <a:solidFill>
                  <a:schemeClr val="tx1"/>
                </a:solidFill>
                <a:latin typeface="+mj-lt"/>
                <a:ea typeface="+mj-ea"/>
                <a:cs typeface="+mj-cs"/>
              </a:rPr>
            </a:br>
            <a:br>
              <a:rPr lang="en-US" sz="2200" kern="1200">
                <a:solidFill>
                  <a:schemeClr val="tx1"/>
                </a:solidFill>
                <a:latin typeface="+mj-lt"/>
                <a:ea typeface="+mj-ea"/>
                <a:cs typeface="+mj-cs"/>
              </a:rPr>
            </a:br>
            <a:endParaRPr lang="en-US" sz="2200" kern="120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5DE42A5C-3F45-4F45-B532-69CBD92E09FF}"/>
              </a:ext>
            </a:extLst>
          </p:cNvPr>
          <p:cNvSpPr>
            <a:spLocks noGrp="1"/>
          </p:cNvSpPr>
          <p:nvPr>
            <p:ph sz="half" idx="1"/>
          </p:nvPr>
        </p:nvSpPr>
        <p:spPr>
          <a:xfrm>
            <a:off x="643468" y="2638043"/>
            <a:ext cx="3363974" cy="3415623"/>
          </a:xfrm>
        </p:spPr>
        <p:txBody>
          <a:bodyPr vert="horz" lIns="91440" tIns="45720" rIns="91440" bIns="45720" rtlCol="0">
            <a:normAutofit/>
          </a:bodyPr>
          <a:lstStyle/>
          <a:p>
            <a:r>
              <a:rPr lang="en-US" sz="1400"/>
              <a:t>Welsh Vocabulary Tutor is accessibility friendly. User can change the size of the font presented in the application. Once they click the “Settings” button located in the navigation menu, they can choose from one of three options available</a:t>
            </a:r>
          </a:p>
          <a:p>
            <a:pPr lvl="0"/>
            <a:r>
              <a:rPr lang="en-US" sz="1400"/>
              <a:t>Small – 12 pixels</a:t>
            </a:r>
          </a:p>
          <a:p>
            <a:pPr lvl="0"/>
            <a:r>
              <a:rPr lang="en-US" sz="1400"/>
              <a:t>Medium – 18 pixels</a:t>
            </a:r>
          </a:p>
          <a:p>
            <a:pPr lvl="0"/>
            <a:r>
              <a:rPr lang="en-US" sz="1400"/>
              <a:t>Large – 28 pixels</a:t>
            </a:r>
          </a:p>
          <a:p>
            <a:r>
              <a:rPr lang="en-US" sz="1400"/>
              <a:t>After choosing those options, the user will see the change of font size in Main and Revision List section.</a:t>
            </a:r>
          </a:p>
          <a:p>
            <a:endParaRPr lang="en-US" sz="1400"/>
          </a:p>
        </p:txBody>
      </p:sp>
      <p:pic>
        <p:nvPicPr>
          <p:cNvPr id="3" name="Content Placeholder 2" descr="A screenshot of a cell phone&#10;&#10;Description automatically generated">
            <a:extLst>
              <a:ext uri="{FF2B5EF4-FFF2-40B4-BE49-F238E27FC236}">
                <a16:creationId xmlns:a16="http://schemas.microsoft.com/office/drawing/2014/main" id="{FF3983AD-3A97-4C33-9712-679812574576}"/>
              </a:ext>
            </a:extLst>
          </p:cNvPr>
          <p:cNvPicPr>
            <a:picLocks noGrp="1" noChangeAspect="1"/>
          </p:cNvPicPr>
          <p:nvPr>
            <p:ph sz="half" idx="2"/>
          </p:nvPr>
        </p:nvPicPr>
        <p:blipFill>
          <a:blip r:embed="rId2"/>
          <a:stretch>
            <a:fillRect/>
          </a:stretch>
        </p:blipFill>
        <p:spPr>
          <a:xfrm>
            <a:off x="5297763" y="1215492"/>
            <a:ext cx="6250769" cy="4266149"/>
          </a:xfrm>
          <a:prstGeom prst="rect">
            <a:avLst/>
          </a:prstGeom>
        </p:spPr>
      </p:pic>
      <p:sp>
        <p:nvSpPr>
          <p:cNvPr id="9" name="Action Button: Go Home 8">
            <a:hlinkClick r:id="" action="ppaction://noaction" highlightClick="1"/>
            <a:extLst>
              <a:ext uri="{FF2B5EF4-FFF2-40B4-BE49-F238E27FC236}">
                <a16:creationId xmlns:a16="http://schemas.microsoft.com/office/drawing/2014/main" id="{AA7B0E38-63C4-42A4-934D-614C178A6B5E}"/>
              </a:ext>
            </a:extLst>
          </p:cNvPr>
          <p:cNvSpPr/>
          <p:nvPr/>
        </p:nvSpPr>
        <p:spPr>
          <a:xfrm>
            <a:off x="11422787" y="6196741"/>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1929718894"/>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ED5A67C-255A-416D-95DB-D1AB2CB695A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600" kern="1200">
                <a:solidFill>
                  <a:schemeClr val="tx1"/>
                </a:solidFill>
                <a:latin typeface="+mj-lt"/>
                <a:ea typeface="+mj-ea"/>
                <a:cs typeface="+mj-cs"/>
              </a:rPr>
              <a:t>2.2.16 User can get help from Help section</a:t>
            </a:r>
            <a:br>
              <a:rPr lang="en-US" sz="2600" kern="1200">
                <a:solidFill>
                  <a:schemeClr val="tx1"/>
                </a:solidFill>
                <a:latin typeface="+mj-lt"/>
                <a:ea typeface="+mj-ea"/>
                <a:cs typeface="+mj-cs"/>
              </a:rPr>
            </a:br>
            <a:endParaRPr lang="en-US" sz="2600" kern="120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5DE42A5C-3F45-4F45-B532-69CBD92E09FF}"/>
              </a:ext>
            </a:extLst>
          </p:cNvPr>
          <p:cNvSpPr>
            <a:spLocks noGrp="1"/>
          </p:cNvSpPr>
          <p:nvPr>
            <p:ph sz="half" idx="1"/>
          </p:nvPr>
        </p:nvSpPr>
        <p:spPr>
          <a:xfrm>
            <a:off x="643468" y="2638043"/>
            <a:ext cx="3363974" cy="3415623"/>
          </a:xfrm>
        </p:spPr>
        <p:txBody>
          <a:bodyPr vert="horz" lIns="91440" tIns="45720" rIns="91440" bIns="45720" rtlCol="0">
            <a:normAutofit fontScale="92500" lnSpcReduction="10000"/>
          </a:bodyPr>
          <a:lstStyle/>
          <a:p>
            <a:r>
              <a:rPr lang="en-GB" dirty="0"/>
              <a:t>User can find all the instructions how to use the app by clicking on Settings and clicking on “HELP” button.  From there the dialog box opens with all the information how to use the application</a:t>
            </a:r>
          </a:p>
        </p:txBody>
      </p:sp>
      <p:pic>
        <p:nvPicPr>
          <p:cNvPr id="8" name="Content Placeholder 7">
            <a:extLst>
              <a:ext uri="{FF2B5EF4-FFF2-40B4-BE49-F238E27FC236}">
                <a16:creationId xmlns:a16="http://schemas.microsoft.com/office/drawing/2014/main" id="{A05A222A-FE47-4DCE-B1CD-2E782940088B}"/>
              </a:ext>
            </a:extLst>
          </p:cNvPr>
          <p:cNvPicPr>
            <a:picLocks noGrp="1" noChangeAspect="1"/>
          </p:cNvPicPr>
          <p:nvPr>
            <p:ph sz="half" idx="2"/>
          </p:nvPr>
        </p:nvPicPr>
        <p:blipFill>
          <a:blip r:embed="rId2"/>
          <a:stretch>
            <a:fillRect/>
          </a:stretch>
        </p:blipFill>
        <p:spPr>
          <a:xfrm>
            <a:off x="5297763" y="1192051"/>
            <a:ext cx="6250769" cy="4313030"/>
          </a:xfrm>
          <a:prstGeom prst="rect">
            <a:avLst/>
          </a:prstGeom>
        </p:spPr>
      </p:pic>
      <p:sp>
        <p:nvSpPr>
          <p:cNvPr id="13" name="Action Button: Go Home 12">
            <a:hlinkClick r:id="" action="ppaction://noaction" highlightClick="1"/>
            <a:extLst>
              <a:ext uri="{FF2B5EF4-FFF2-40B4-BE49-F238E27FC236}">
                <a16:creationId xmlns:a16="http://schemas.microsoft.com/office/drawing/2014/main" id="{BC1F294F-1B7F-4CD4-876B-E6DDE01BDA5A}"/>
              </a:ext>
            </a:extLst>
          </p:cNvPr>
          <p:cNvSpPr/>
          <p:nvPr/>
        </p:nvSpPr>
        <p:spPr>
          <a:xfrm>
            <a:off x="11422787" y="6196741"/>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4147482671"/>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DDC49-38FC-44BC-B180-13D2D34EC9A7}"/>
              </a:ext>
            </a:extLst>
          </p:cNvPr>
          <p:cNvSpPr>
            <a:spLocks noGrp="1"/>
          </p:cNvSpPr>
          <p:nvPr>
            <p:ph type="title"/>
          </p:nvPr>
        </p:nvSpPr>
        <p:spPr/>
        <p:txBody>
          <a:bodyPr/>
          <a:lstStyle/>
          <a:p>
            <a:r>
              <a:rPr lang="en-GB"/>
              <a:t>Mock up views  pt.1</a:t>
            </a:r>
          </a:p>
        </p:txBody>
      </p:sp>
      <p:pic>
        <p:nvPicPr>
          <p:cNvPr id="5" name="Picture 4">
            <a:extLst>
              <a:ext uri="{FF2B5EF4-FFF2-40B4-BE49-F238E27FC236}">
                <a16:creationId xmlns:a16="http://schemas.microsoft.com/office/drawing/2014/main" id="{346B4AA7-F183-4B37-ADD5-600D15F99A3E}"/>
              </a:ext>
            </a:extLst>
          </p:cNvPr>
          <p:cNvPicPr>
            <a:picLocks noChangeAspect="1"/>
          </p:cNvPicPr>
          <p:nvPr/>
        </p:nvPicPr>
        <p:blipFill>
          <a:blip r:embed="rId2"/>
          <a:stretch>
            <a:fillRect/>
          </a:stretch>
        </p:blipFill>
        <p:spPr>
          <a:xfrm>
            <a:off x="208987" y="1823896"/>
            <a:ext cx="5233390" cy="3911886"/>
          </a:xfrm>
          <a:prstGeom prst="rect">
            <a:avLst/>
          </a:prstGeom>
        </p:spPr>
      </p:pic>
      <p:pic>
        <p:nvPicPr>
          <p:cNvPr id="6" name="Picture 5">
            <a:extLst>
              <a:ext uri="{FF2B5EF4-FFF2-40B4-BE49-F238E27FC236}">
                <a16:creationId xmlns:a16="http://schemas.microsoft.com/office/drawing/2014/main" id="{CB0A1FEE-0E38-4D22-9003-2F0B273E1A46}"/>
              </a:ext>
            </a:extLst>
          </p:cNvPr>
          <p:cNvPicPr>
            <a:picLocks noChangeAspect="1"/>
          </p:cNvPicPr>
          <p:nvPr/>
        </p:nvPicPr>
        <p:blipFill>
          <a:blip r:embed="rId3"/>
          <a:stretch>
            <a:fillRect/>
          </a:stretch>
        </p:blipFill>
        <p:spPr>
          <a:xfrm>
            <a:off x="6096000" y="1768248"/>
            <a:ext cx="5887013" cy="3967534"/>
          </a:xfrm>
          <a:prstGeom prst="rect">
            <a:avLst/>
          </a:prstGeom>
        </p:spPr>
      </p:pic>
    </p:spTree>
    <p:extLst>
      <p:ext uri="{BB962C8B-B14F-4D97-AF65-F5344CB8AC3E}">
        <p14:creationId xmlns:p14="http://schemas.microsoft.com/office/powerpoint/2010/main" val="27944071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1A7A6-D5F6-42BD-B0E2-4D273952C6A8}"/>
              </a:ext>
            </a:extLst>
          </p:cNvPr>
          <p:cNvSpPr>
            <a:spLocks noGrp="1"/>
          </p:cNvSpPr>
          <p:nvPr>
            <p:ph type="title"/>
          </p:nvPr>
        </p:nvSpPr>
        <p:spPr>
          <a:xfrm>
            <a:off x="0" y="0"/>
            <a:ext cx="10515600" cy="1325563"/>
          </a:xfrm>
        </p:spPr>
        <p:txBody>
          <a:bodyPr/>
          <a:lstStyle/>
          <a:p>
            <a:r>
              <a:rPr lang="en-GB"/>
              <a:t>Mock up views – </a:t>
            </a:r>
            <a:r>
              <a:rPr lang="en-GB" err="1"/>
              <a:t>pt</a:t>
            </a:r>
            <a:r>
              <a:rPr lang="en-GB"/>
              <a:t> 2</a:t>
            </a:r>
          </a:p>
        </p:txBody>
      </p:sp>
      <p:sp>
        <p:nvSpPr>
          <p:cNvPr id="3" name="Content Placeholder 2">
            <a:extLst>
              <a:ext uri="{FF2B5EF4-FFF2-40B4-BE49-F238E27FC236}">
                <a16:creationId xmlns:a16="http://schemas.microsoft.com/office/drawing/2014/main" id="{457FC0EB-3BFB-4145-9C2F-791AC0417DF9}"/>
              </a:ext>
            </a:extLst>
          </p:cNvPr>
          <p:cNvSpPr>
            <a:spLocks noGrp="1"/>
          </p:cNvSpPr>
          <p:nvPr>
            <p:ph sz="half" idx="1"/>
          </p:nvPr>
        </p:nvSpPr>
        <p:spPr/>
        <p:txBody>
          <a:bodyPr/>
          <a:lstStyle/>
          <a:p>
            <a:endParaRPr lang="en-GB"/>
          </a:p>
        </p:txBody>
      </p:sp>
      <p:sp>
        <p:nvSpPr>
          <p:cNvPr id="4" name="Content Placeholder 3">
            <a:extLst>
              <a:ext uri="{FF2B5EF4-FFF2-40B4-BE49-F238E27FC236}">
                <a16:creationId xmlns:a16="http://schemas.microsoft.com/office/drawing/2014/main" id="{71372A3B-6B0B-486D-BC42-4A30D545D760}"/>
              </a:ext>
            </a:extLst>
          </p:cNvPr>
          <p:cNvSpPr>
            <a:spLocks noGrp="1"/>
          </p:cNvSpPr>
          <p:nvPr>
            <p:ph sz="half" idx="2"/>
          </p:nvPr>
        </p:nvSpPr>
        <p:spPr/>
        <p:txBody>
          <a:bodyPr/>
          <a:lstStyle/>
          <a:p>
            <a:endParaRPr lang="en-GB"/>
          </a:p>
        </p:txBody>
      </p:sp>
      <p:pic>
        <p:nvPicPr>
          <p:cNvPr id="5" name="Picture 4">
            <a:extLst>
              <a:ext uri="{FF2B5EF4-FFF2-40B4-BE49-F238E27FC236}">
                <a16:creationId xmlns:a16="http://schemas.microsoft.com/office/drawing/2014/main" id="{ECE304A7-FC80-44CB-9DCF-08305C6D5A27}"/>
              </a:ext>
            </a:extLst>
          </p:cNvPr>
          <p:cNvPicPr>
            <a:picLocks noChangeAspect="1"/>
          </p:cNvPicPr>
          <p:nvPr/>
        </p:nvPicPr>
        <p:blipFill>
          <a:blip r:embed="rId2"/>
          <a:stretch>
            <a:fillRect/>
          </a:stretch>
        </p:blipFill>
        <p:spPr>
          <a:xfrm>
            <a:off x="-325657" y="1106968"/>
            <a:ext cx="7287642" cy="4829849"/>
          </a:xfrm>
          <a:prstGeom prst="rect">
            <a:avLst/>
          </a:prstGeom>
        </p:spPr>
      </p:pic>
      <p:pic>
        <p:nvPicPr>
          <p:cNvPr id="6" name="Picture 5">
            <a:extLst>
              <a:ext uri="{FF2B5EF4-FFF2-40B4-BE49-F238E27FC236}">
                <a16:creationId xmlns:a16="http://schemas.microsoft.com/office/drawing/2014/main" id="{0F7CD5E8-6A75-4E8B-AA1D-D76333E18602}"/>
              </a:ext>
            </a:extLst>
          </p:cNvPr>
          <p:cNvPicPr>
            <a:picLocks noChangeAspect="1"/>
          </p:cNvPicPr>
          <p:nvPr/>
        </p:nvPicPr>
        <p:blipFill>
          <a:blip r:embed="rId3"/>
          <a:stretch>
            <a:fillRect/>
          </a:stretch>
        </p:blipFill>
        <p:spPr>
          <a:xfrm>
            <a:off x="6019800" y="1182924"/>
            <a:ext cx="7030431" cy="4896533"/>
          </a:xfrm>
          <a:prstGeom prst="rect">
            <a:avLst/>
          </a:prstGeom>
        </p:spPr>
      </p:pic>
    </p:spTree>
    <p:extLst>
      <p:ext uri="{BB962C8B-B14F-4D97-AF65-F5344CB8AC3E}">
        <p14:creationId xmlns:p14="http://schemas.microsoft.com/office/powerpoint/2010/main" val="10768172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B2345-9A66-4FC0-A9CC-0EDC58BBEC51}"/>
              </a:ext>
            </a:extLst>
          </p:cNvPr>
          <p:cNvSpPr>
            <a:spLocks noGrp="1"/>
          </p:cNvSpPr>
          <p:nvPr>
            <p:ph type="title"/>
          </p:nvPr>
        </p:nvSpPr>
        <p:spPr>
          <a:xfrm>
            <a:off x="1571811" y="1573586"/>
            <a:ext cx="9122584" cy="1325563"/>
          </a:xfrm>
        </p:spPr>
        <p:txBody>
          <a:bodyPr>
            <a:normAutofit/>
          </a:bodyPr>
          <a:lstStyle/>
          <a:p>
            <a:r>
              <a:rPr lang="en-GB"/>
              <a:t>Error conditions  </a:t>
            </a:r>
          </a:p>
        </p:txBody>
      </p:sp>
      <p:sp>
        <p:nvSpPr>
          <p:cNvPr id="4" name="Content Placeholder 3">
            <a:extLst>
              <a:ext uri="{FF2B5EF4-FFF2-40B4-BE49-F238E27FC236}">
                <a16:creationId xmlns:a16="http://schemas.microsoft.com/office/drawing/2014/main" id="{4695264D-2BC7-420D-B4CE-DD135B3ABB7D}"/>
              </a:ext>
            </a:extLst>
          </p:cNvPr>
          <p:cNvSpPr>
            <a:spLocks noGrp="1"/>
          </p:cNvSpPr>
          <p:nvPr>
            <p:ph idx="1"/>
          </p:nvPr>
        </p:nvSpPr>
        <p:spPr>
          <a:xfrm>
            <a:off x="1571811" y="3060017"/>
            <a:ext cx="6066118" cy="2438546"/>
          </a:xfrm>
        </p:spPr>
        <p:txBody>
          <a:bodyPr>
            <a:normAutofit/>
          </a:bodyPr>
          <a:lstStyle/>
          <a:p>
            <a:r>
              <a:rPr lang="en-GB" sz="2400" dirty="0"/>
              <a:t>Empty box - user doesn't input the word when he is supposed to </a:t>
            </a:r>
          </a:p>
          <a:p>
            <a:r>
              <a:rPr lang="en-GB" sz="2400" dirty="0"/>
              <a:t>User chooses to open Revise section where there are no words added to revision list </a:t>
            </a:r>
          </a:p>
        </p:txBody>
      </p:sp>
      <p:sp>
        <p:nvSpPr>
          <p:cNvPr id="12" name="Freeform 6">
            <a:extLst>
              <a:ext uri="{FF2B5EF4-FFF2-40B4-BE49-F238E27FC236}">
                <a16:creationId xmlns:a16="http://schemas.microsoft.com/office/drawing/2014/main" id="{A9616D99-AEFB-4C95-84EF-5DEC698D9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rgbClr val="4C4C4C"/>
          </a:solidFill>
          <a:ln w="0">
            <a:noFill/>
            <a:prstDash val="solid"/>
            <a:round/>
            <a:headEnd/>
            <a:tailEnd/>
          </a:ln>
        </p:spPr>
      </p:sp>
      <p:sp>
        <p:nvSpPr>
          <p:cNvPr id="14" name="Freeform 6">
            <a:extLst>
              <a:ext uri="{FF2B5EF4-FFF2-40B4-BE49-F238E27FC236}">
                <a16:creationId xmlns:a16="http://schemas.microsoft.com/office/drawing/2014/main" id="{D0F97023-F626-4FC5-8C2D-753B5C7F4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rgbClr val="4C4C4C"/>
          </a:solidFill>
          <a:ln w="0">
            <a:noFill/>
            <a:prstDash val="solid"/>
            <a:round/>
            <a:headEnd/>
            <a:tailEnd/>
          </a:ln>
        </p:spPr>
      </p:sp>
      <p:pic>
        <p:nvPicPr>
          <p:cNvPr id="7" name="Graphic 6" descr="Palette">
            <a:extLst>
              <a:ext uri="{FF2B5EF4-FFF2-40B4-BE49-F238E27FC236}">
                <a16:creationId xmlns:a16="http://schemas.microsoft.com/office/drawing/2014/main" id="{DDB0D9BA-5797-49F9-8A14-8303255FB50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25899" y="3191551"/>
            <a:ext cx="2194559" cy="2194559"/>
          </a:xfrm>
          <a:prstGeom prst="rect">
            <a:avLst/>
          </a:prstGeom>
        </p:spPr>
      </p:pic>
    </p:spTree>
    <p:extLst>
      <p:ext uri="{BB962C8B-B14F-4D97-AF65-F5344CB8AC3E}">
        <p14:creationId xmlns:p14="http://schemas.microsoft.com/office/powerpoint/2010/main" val="3061565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942B0-84EF-40A3-BF60-628AF4EB8FEB}"/>
              </a:ext>
            </a:extLst>
          </p:cNvPr>
          <p:cNvSpPr>
            <a:spLocks noGrp="1"/>
          </p:cNvSpPr>
          <p:nvPr>
            <p:ph type="ctrTitle"/>
          </p:nvPr>
        </p:nvSpPr>
        <p:spPr>
          <a:xfrm>
            <a:off x="1524000" y="1122363"/>
            <a:ext cx="9144000" cy="2387600"/>
          </a:xfrm>
        </p:spPr>
        <p:txBody>
          <a:bodyPr/>
          <a:lstStyle/>
          <a:p>
            <a:r>
              <a:rPr lang="pl-PL" dirty="0" err="1">
                <a:latin typeface="Avenir Next LT Pro Light" panose="020B0304020202020204" pitchFamily="34" charset="0"/>
                <a:ea typeface="STXinwei" panose="020B0503020204020204" pitchFamily="2" charset="-122"/>
              </a:rPr>
              <a:t>Mock-up</a:t>
            </a:r>
            <a:r>
              <a:rPr lang="pl-PL" dirty="0">
                <a:latin typeface="Avenir Next LT Pro Light" panose="020B0304020202020204" pitchFamily="34" charset="0"/>
                <a:ea typeface="STXinwei" panose="020B0503020204020204" pitchFamily="2" charset="-122"/>
              </a:rPr>
              <a:t>*</a:t>
            </a:r>
            <a:endParaRPr lang="en-GB" dirty="0">
              <a:latin typeface="Avenir Next LT Pro Light" panose="020B0304020202020204" pitchFamily="34" charset="0"/>
              <a:ea typeface="STXinwei" panose="020B0503020204020204" pitchFamily="2" charset="-122"/>
            </a:endParaRPr>
          </a:p>
        </p:txBody>
      </p:sp>
      <p:sp>
        <p:nvSpPr>
          <p:cNvPr id="4" name="Subtitle 3">
            <a:extLst>
              <a:ext uri="{FF2B5EF4-FFF2-40B4-BE49-F238E27FC236}">
                <a16:creationId xmlns:a16="http://schemas.microsoft.com/office/drawing/2014/main" id="{63B52F82-256F-459B-B188-2EFF155B753E}"/>
              </a:ext>
            </a:extLst>
          </p:cNvPr>
          <p:cNvSpPr>
            <a:spLocks noGrp="1"/>
          </p:cNvSpPr>
          <p:nvPr>
            <p:ph type="subTitle" idx="1"/>
          </p:nvPr>
        </p:nvSpPr>
        <p:spPr>
          <a:xfrm>
            <a:off x="1447800" y="3640138"/>
            <a:ext cx="9144000" cy="1655762"/>
          </a:xfrm>
        </p:spPr>
        <p:txBody>
          <a:bodyPr/>
          <a:lstStyle/>
          <a:p>
            <a:endParaRPr lang="pl-PL" dirty="0"/>
          </a:p>
          <a:p>
            <a:r>
              <a:rPr lang="pl-PL" dirty="0">
                <a:latin typeface="Avenir Next LT Pro Light" panose="020B0304020202020204" pitchFamily="34" charset="0"/>
              </a:rPr>
              <a:t> </a:t>
            </a:r>
            <a:r>
              <a:rPr lang="pl-PL" dirty="0" err="1">
                <a:latin typeface="Avenir Next LT Pro Light" panose="020B0304020202020204" pitchFamily="34" charset="0"/>
              </a:rPr>
              <a:t>SceneBuilder</a:t>
            </a:r>
            <a:r>
              <a:rPr lang="pl-PL" dirty="0">
                <a:latin typeface="Avenir Next LT Pro Light" panose="020B0304020202020204" pitchFamily="34" charset="0"/>
              </a:rPr>
              <a:t> / Java 13 / </a:t>
            </a:r>
            <a:r>
              <a:rPr lang="pl-PL" dirty="0" err="1">
                <a:latin typeface="Avenir Next LT Pro Light" panose="020B0304020202020204" pitchFamily="34" charset="0"/>
              </a:rPr>
              <a:t>JavaFX</a:t>
            </a:r>
            <a:r>
              <a:rPr lang="pl-PL" dirty="0">
                <a:latin typeface="Avenir Next LT Pro Light" panose="020B0304020202020204" pitchFamily="34" charset="0"/>
              </a:rPr>
              <a:t> 13 / JSON Simple 1.1</a:t>
            </a:r>
            <a:endParaRPr lang="en-GB" dirty="0">
              <a:latin typeface="Avenir Next LT Pro Light" panose="020B0304020202020204" pitchFamily="34" charset="0"/>
            </a:endParaRPr>
          </a:p>
        </p:txBody>
      </p:sp>
      <p:sp>
        <p:nvSpPr>
          <p:cNvPr id="3" name="TextBox 2">
            <a:extLst>
              <a:ext uri="{FF2B5EF4-FFF2-40B4-BE49-F238E27FC236}">
                <a16:creationId xmlns:a16="http://schemas.microsoft.com/office/drawing/2014/main" id="{35264C72-A75C-4BD9-86D8-27AE71A499FF}"/>
              </a:ext>
            </a:extLst>
          </p:cNvPr>
          <p:cNvSpPr txBox="1"/>
          <p:nvPr/>
        </p:nvSpPr>
        <p:spPr>
          <a:xfrm>
            <a:off x="8394700" y="6042392"/>
            <a:ext cx="3644900" cy="461665"/>
          </a:xfrm>
          <a:prstGeom prst="rect">
            <a:avLst/>
          </a:prstGeom>
          <a:noFill/>
        </p:spPr>
        <p:txBody>
          <a:bodyPr wrap="square" rtlCol="0">
            <a:spAutoFit/>
          </a:bodyPr>
          <a:lstStyle/>
          <a:p>
            <a:endParaRPr lang="en-GB" sz="1200"/>
          </a:p>
          <a:p>
            <a:r>
              <a:rPr lang="en-GB" sz="1200"/>
              <a:t>*</a:t>
            </a:r>
            <a:r>
              <a:rPr lang="pl-PL" sz="1200"/>
              <a:t>Views </a:t>
            </a:r>
            <a:r>
              <a:rPr lang="en-GB" sz="1200"/>
              <a:t>are not final and are subject to change</a:t>
            </a:r>
            <a:endParaRPr lang="en-GB" sz="1100"/>
          </a:p>
        </p:txBody>
      </p:sp>
    </p:spTree>
    <p:extLst>
      <p:ext uri="{BB962C8B-B14F-4D97-AF65-F5344CB8AC3E}">
        <p14:creationId xmlns:p14="http://schemas.microsoft.com/office/powerpoint/2010/main" val="3090528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1E4EB-9F54-4AA2-9BEB-0E1D31C3D41C}"/>
              </a:ext>
            </a:extLst>
          </p:cNvPr>
          <p:cNvSpPr>
            <a:spLocks noGrp="1"/>
          </p:cNvSpPr>
          <p:nvPr>
            <p:ph type="title"/>
          </p:nvPr>
        </p:nvSpPr>
        <p:spPr/>
        <p:txBody>
          <a:bodyPr/>
          <a:lstStyle/>
          <a:p>
            <a:r>
              <a:rPr lang="pl-PL" dirty="0"/>
              <a:t>Use </a:t>
            </a:r>
            <a:r>
              <a:rPr lang="pl-PL" dirty="0" err="1"/>
              <a:t>case</a:t>
            </a:r>
            <a:r>
              <a:rPr lang="pl-PL" dirty="0"/>
              <a:t> list</a:t>
            </a:r>
            <a:r>
              <a:rPr lang="en-GB" dirty="0"/>
              <a:t>  //TODO – complete that </a:t>
            </a:r>
            <a:r>
              <a:rPr lang="pl-PL" dirty="0"/>
              <a:t> </a:t>
            </a:r>
            <a:endParaRPr lang="en-GB" dirty="0"/>
          </a:p>
        </p:txBody>
      </p:sp>
      <p:sp>
        <p:nvSpPr>
          <p:cNvPr id="3" name="Content Placeholder 2">
            <a:extLst>
              <a:ext uri="{FF2B5EF4-FFF2-40B4-BE49-F238E27FC236}">
                <a16:creationId xmlns:a16="http://schemas.microsoft.com/office/drawing/2014/main" id="{009C689D-470F-4AC3-8654-5C78111A8714}"/>
              </a:ext>
            </a:extLst>
          </p:cNvPr>
          <p:cNvSpPr>
            <a:spLocks noGrp="1"/>
          </p:cNvSpPr>
          <p:nvPr>
            <p:ph idx="1"/>
          </p:nvPr>
        </p:nvSpPr>
        <p:spPr>
          <a:xfrm>
            <a:off x="683492" y="1690689"/>
            <a:ext cx="10670308" cy="4486274"/>
          </a:xfrm>
        </p:spPr>
        <p:txBody>
          <a:bodyPr>
            <a:normAutofit fontScale="25000" lnSpcReduction="20000"/>
          </a:bodyPr>
          <a:lstStyle/>
          <a:p>
            <a:pPr marL="0" indent="0">
              <a:buNone/>
            </a:pPr>
            <a:r>
              <a:rPr lang="pl-PL" sz="5600" dirty="0">
                <a:hlinkClick r:id="rId2" action="ppaction://hlinksldjump"/>
              </a:rPr>
              <a:t>2.2.1 </a:t>
            </a:r>
            <a:r>
              <a:rPr lang="en-GB" sz="5600" dirty="0">
                <a:hlinkClick r:id="rId2" action="ppaction://hlinksldjump"/>
              </a:rPr>
              <a:t>User can resize window of the app </a:t>
            </a:r>
            <a:endParaRPr lang="pl-PL" sz="5600" dirty="0"/>
          </a:p>
          <a:p>
            <a:pPr marL="0" indent="0">
              <a:buNone/>
            </a:pPr>
            <a:r>
              <a:rPr lang="pl-PL" sz="5600" dirty="0">
                <a:hlinkClick r:id="rId3" action="ppaction://hlinksldjump"/>
              </a:rPr>
              <a:t>2.2.2 </a:t>
            </a:r>
            <a:r>
              <a:rPr lang="en-GB" sz="5600" dirty="0">
                <a:hlinkClick r:id="rId3" action="ppaction://hlinksldjump"/>
              </a:rPr>
              <a:t>User can search for words from dictionary </a:t>
            </a:r>
            <a:endParaRPr lang="pl-PL" sz="5600" dirty="0"/>
          </a:p>
          <a:p>
            <a:pPr marL="0" indent="0">
              <a:buNone/>
            </a:pPr>
            <a:r>
              <a:rPr lang="pl-PL" sz="5600" dirty="0">
                <a:hlinkClick r:id="rId4" action="ppaction://hlinksldjump"/>
              </a:rPr>
              <a:t>2.2.3 </a:t>
            </a:r>
            <a:r>
              <a:rPr lang="en-GB" sz="5600" dirty="0">
                <a:hlinkClick r:id="rId4" action="ppaction://hlinksldjump"/>
              </a:rPr>
              <a:t>User can scroll list of words to find desired word</a:t>
            </a:r>
            <a:endParaRPr lang="en-GB" sz="5600" dirty="0"/>
          </a:p>
          <a:p>
            <a:pPr marL="0" indent="0">
              <a:buNone/>
            </a:pPr>
            <a:r>
              <a:rPr lang="en-GB" sz="5600" dirty="0">
                <a:hlinkClick r:id="rId4" action="ppaction://hlinksldjump"/>
              </a:rPr>
              <a:t>2.2.4 </a:t>
            </a:r>
            <a:r>
              <a:rPr lang="en-US" sz="5600" dirty="0">
                <a:hlinkClick r:id="rId4" action="ppaction://hlinksldjump"/>
              </a:rPr>
              <a:t>User can scroll list of words to find desired word</a:t>
            </a:r>
            <a:endParaRPr lang="pl-PL" sz="5600" dirty="0"/>
          </a:p>
          <a:p>
            <a:pPr marL="0" indent="0">
              <a:buNone/>
            </a:pPr>
            <a:r>
              <a:rPr lang="pl-PL" sz="5600" dirty="0">
                <a:hlinkClick r:id="rId5" action="ppaction://hlinksldjump"/>
              </a:rPr>
              <a:t>2.2.</a:t>
            </a:r>
            <a:r>
              <a:rPr lang="en-GB" sz="5600" dirty="0">
                <a:hlinkClick r:id="rId5" action="ppaction://hlinksldjump"/>
              </a:rPr>
              <a:t>5 </a:t>
            </a:r>
            <a:r>
              <a:rPr lang="en-US" sz="5600" dirty="0">
                <a:hlinkClick r:id="rId5" action="ppaction://hlinksldjump"/>
              </a:rPr>
              <a:t>User can add words to their revision list</a:t>
            </a:r>
            <a:endParaRPr lang="en-GB" sz="5600" dirty="0"/>
          </a:p>
          <a:p>
            <a:pPr marL="0" indent="0">
              <a:buNone/>
            </a:pPr>
            <a:r>
              <a:rPr lang="pl-PL" sz="5600" dirty="0">
                <a:hlinkClick r:id="rId6" action="ppaction://hlinksldjump"/>
              </a:rPr>
              <a:t>2.2.</a:t>
            </a:r>
            <a:r>
              <a:rPr lang="en-GB" sz="5600" dirty="0">
                <a:hlinkClick r:id="rId6" action="ppaction://hlinksldjump"/>
              </a:rPr>
              <a:t>6</a:t>
            </a:r>
            <a:r>
              <a:rPr lang="pl-PL" sz="5600" dirty="0">
                <a:hlinkClick r:id="rId6" action="ppaction://hlinksldjump"/>
              </a:rPr>
              <a:t> </a:t>
            </a:r>
            <a:r>
              <a:rPr lang="en-US" sz="5600" dirty="0">
                <a:hlinkClick r:id="rId6" action="ppaction://hlinksldjump"/>
              </a:rPr>
              <a:t>User can add new words into the dictionary </a:t>
            </a:r>
            <a:endParaRPr lang="en-GB" sz="5600" dirty="0"/>
          </a:p>
          <a:p>
            <a:pPr marL="0" indent="0">
              <a:buNone/>
            </a:pPr>
            <a:r>
              <a:rPr lang="pl-PL" sz="5600" dirty="0">
                <a:hlinkClick r:id="rId7" action="ppaction://hlinksldjump"/>
              </a:rPr>
              <a:t>2.2.</a:t>
            </a:r>
            <a:r>
              <a:rPr lang="en-GB" sz="5600" dirty="0">
                <a:hlinkClick r:id="rId7" action="ppaction://hlinksldjump"/>
              </a:rPr>
              <a:t>7 User can change the language by which words are sorted </a:t>
            </a:r>
            <a:endParaRPr lang="pl-PL" sz="5600" dirty="0"/>
          </a:p>
          <a:p>
            <a:pPr marL="0" indent="0">
              <a:buNone/>
            </a:pPr>
            <a:r>
              <a:rPr lang="pl-PL" sz="5600" dirty="0">
                <a:hlinkClick r:id="rId8" action="ppaction://hlinksldjump"/>
              </a:rPr>
              <a:t>2.2.</a:t>
            </a:r>
            <a:r>
              <a:rPr lang="en-GB" sz="5600" dirty="0">
                <a:hlinkClick r:id="rId8" action="ppaction://hlinksldjump"/>
              </a:rPr>
              <a:t>8</a:t>
            </a:r>
            <a:r>
              <a:rPr lang="pl-PL" sz="5600" dirty="0">
                <a:hlinkClick r:id="rId8" action="ppaction://hlinksldjump"/>
              </a:rPr>
              <a:t> </a:t>
            </a:r>
            <a:r>
              <a:rPr lang="en-GB" sz="5600" dirty="0">
                <a:hlinkClick r:id="rId8" action="ppaction://hlinksldjump"/>
              </a:rPr>
              <a:t>User can remove words from the dictionary </a:t>
            </a:r>
            <a:endParaRPr lang="pl-PL" sz="5600" dirty="0"/>
          </a:p>
          <a:p>
            <a:pPr marL="0" indent="0">
              <a:buNone/>
            </a:pPr>
            <a:r>
              <a:rPr lang="pl-PL" sz="5600" dirty="0">
                <a:hlinkClick r:id="rId9" action="ppaction://hlinksldjump"/>
              </a:rPr>
              <a:t>2.2.</a:t>
            </a:r>
            <a:r>
              <a:rPr lang="en-GB" sz="5600" dirty="0">
                <a:hlinkClick r:id="rId9" action="ppaction://hlinksldjump"/>
              </a:rPr>
              <a:t>9</a:t>
            </a:r>
            <a:r>
              <a:rPr lang="pl-PL" sz="5600" dirty="0">
                <a:hlinkClick r:id="rId9" action="ppaction://hlinksldjump"/>
              </a:rPr>
              <a:t> </a:t>
            </a:r>
            <a:r>
              <a:rPr lang="en-GB" sz="5600" dirty="0">
                <a:hlinkClick r:id="rId9" action="ppaction://hlinksldjump"/>
              </a:rPr>
              <a:t> User can edit words from dictionary</a:t>
            </a:r>
            <a:endParaRPr lang="en-GB" sz="5600" dirty="0"/>
          </a:p>
          <a:p>
            <a:pPr marL="0" indent="0">
              <a:buNone/>
            </a:pPr>
            <a:r>
              <a:rPr lang="pl-PL" sz="5600" dirty="0">
                <a:hlinkClick r:id="rId10" action="ppaction://hlinksldjump"/>
              </a:rPr>
              <a:t>2.2.</a:t>
            </a:r>
            <a:r>
              <a:rPr lang="en-GB" sz="5600" dirty="0">
                <a:hlinkClick r:id="rId10" action="ppaction://hlinksldjump"/>
              </a:rPr>
              <a:t>10 User can add/remove words from the revision pool from the Revision List</a:t>
            </a:r>
            <a:endParaRPr lang="pl-PL" sz="5600" dirty="0"/>
          </a:p>
          <a:p>
            <a:pPr marL="0" indent="0">
              <a:buNone/>
            </a:pPr>
            <a:r>
              <a:rPr lang="pl-PL" sz="5600" dirty="0">
                <a:hlinkClick r:id="rId11" action="ppaction://hlinksldjump"/>
              </a:rPr>
              <a:t>2.2.1</a:t>
            </a:r>
            <a:r>
              <a:rPr lang="en-GB" sz="5600" dirty="0">
                <a:hlinkClick r:id="rId11" action="ppaction://hlinksldjump"/>
              </a:rPr>
              <a:t>1 User can revise words from the word pool</a:t>
            </a:r>
            <a:endParaRPr lang="pl-PL" sz="5600" dirty="0"/>
          </a:p>
          <a:p>
            <a:pPr marL="0" indent="0">
              <a:buNone/>
            </a:pPr>
            <a:r>
              <a:rPr lang="pl-PL" sz="5600" dirty="0">
                <a:hlinkClick r:id="rId12" action="ppaction://hlinksldjump"/>
              </a:rPr>
              <a:t>2.2.1</a:t>
            </a:r>
            <a:r>
              <a:rPr lang="en-GB" sz="5600" dirty="0">
                <a:hlinkClick r:id="rId12" action="ppaction://hlinksldjump"/>
              </a:rPr>
              <a:t>2</a:t>
            </a:r>
            <a:r>
              <a:rPr lang="pl-PL" sz="5600" dirty="0">
                <a:hlinkClick r:id="rId12" action="ppaction://hlinksldjump"/>
              </a:rPr>
              <a:t> </a:t>
            </a:r>
            <a:r>
              <a:rPr lang="en-GB" sz="5600" dirty="0">
                <a:hlinkClick r:id="rId12" action="ppaction://hlinksldjump"/>
              </a:rPr>
              <a:t>User can use flashcards to revise </a:t>
            </a:r>
            <a:endParaRPr lang="en-GB" sz="5600" dirty="0"/>
          </a:p>
          <a:p>
            <a:pPr marL="0" indent="0">
              <a:buNone/>
            </a:pPr>
            <a:r>
              <a:rPr lang="en-GB" sz="5600" dirty="0">
                <a:hlinkClick r:id="rId13" action="ppaction://hlinksldjump"/>
              </a:rPr>
              <a:t>2.2.13 User can take tests</a:t>
            </a:r>
            <a:endParaRPr lang="en-GB" sz="5600" dirty="0"/>
          </a:p>
          <a:p>
            <a:pPr marL="0" indent="0">
              <a:buNone/>
            </a:pPr>
            <a:r>
              <a:rPr lang="en-GB" sz="5600" dirty="0">
                <a:hlinkClick r:id="rId14" action="ppaction://hlinksldjump"/>
              </a:rPr>
              <a:t>2.2.14 User can change settings from revision</a:t>
            </a:r>
            <a:endParaRPr lang="en-GB" sz="5600" dirty="0"/>
          </a:p>
          <a:p>
            <a:pPr marL="0" indent="0">
              <a:buNone/>
            </a:pPr>
            <a:r>
              <a:rPr lang="en-GB" sz="5600" dirty="0">
                <a:hlinkClick r:id="rId15" action="ppaction://hlinksldjump"/>
              </a:rPr>
              <a:t>2.2.15 User can change the size of the font</a:t>
            </a:r>
            <a:endParaRPr lang="en-GB" sz="5600" dirty="0"/>
          </a:p>
          <a:p>
            <a:pPr marL="0" indent="0">
              <a:buNone/>
            </a:pPr>
            <a:r>
              <a:rPr lang="en-GB" sz="5600" dirty="0">
                <a:hlinkClick r:id="rId16" action="ppaction://hlinksldjump"/>
              </a:rPr>
              <a:t>2.2.16 User can look at help section</a:t>
            </a:r>
            <a:endParaRPr lang="en-GB" sz="5600" dirty="0"/>
          </a:p>
          <a:p>
            <a:pPr marL="0" indent="0">
              <a:buNone/>
            </a:pPr>
            <a:endParaRPr lang="en-GB" dirty="0"/>
          </a:p>
          <a:p>
            <a:pPr marL="0" indent="0">
              <a:buNone/>
            </a:pPr>
            <a:endParaRPr lang="en-GB" dirty="0"/>
          </a:p>
          <a:p>
            <a:pPr marL="0" indent="0">
              <a:buNone/>
            </a:pPr>
            <a:endParaRPr lang="pl-PL" dirty="0"/>
          </a:p>
          <a:p>
            <a:pPr marL="0" indent="0">
              <a:buNone/>
            </a:pPr>
            <a:endParaRPr lang="en-GB" dirty="0"/>
          </a:p>
        </p:txBody>
      </p:sp>
    </p:spTree>
    <p:extLst>
      <p:ext uri="{BB962C8B-B14F-4D97-AF65-F5344CB8AC3E}">
        <p14:creationId xmlns:p14="http://schemas.microsoft.com/office/powerpoint/2010/main" val="1325505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A95D71-A2DE-4BEF-8594-C3B84803F9D7}"/>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800" kern="1200">
                <a:solidFill>
                  <a:schemeClr val="tx1"/>
                </a:solidFill>
                <a:latin typeface="+mj-lt"/>
                <a:ea typeface="+mj-ea"/>
                <a:cs typeface="+mj-cs"/>
              </a:rPr>
              <a:t>2.2.1 User can resize window of the app </a:t>
            </a:r>
            <a:br>
              <a:rPr lang="en-US" sz="2800" kern="1200">
                <a:solidFill>
                  <a:schemeClr val="tx1"/>
                </a:solidFill>
                <a:latin typeface="+mj-lt"/>
                <a:ea typeface="+mj-ea"/>
                <a:cs typeface="+mj-cs"/>
              </a:rPr>
            </a:br>
            <a:endParaRPr lang="en-US" sz="2800" kern="120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35582D8E-3E3A-48CD-B11B-4276D3FCBFC6}"/>
              </a:ext>
            </a:extLst>
          </p:cNvPr>
          <p:cNvSpPr>
            <a:spLocks noGrp="1"/>
          </p:cNvSpPr>
          <p:nvPr>
            <p:ph sz="half" idx="1"/>
          </p:nvPr>
        </p:nvSpPr>
        <p:spPr>
          <a:xfrm>
            <a:off x="643468" y="2638043"/>
            <a:ext cx="3363974" cy="3415623"/>
          </a:xfrm>
        </p:spPr>
        <p:txBody>
          <a:bodyPr vert="horz" lIns="91440" tIns="45720" rIns="91440" bIns="45720" rtlCol="0">
            <a:normAutofit/>
          </a:bodyPr>
          <a:lstStyle/>
          <a:p>
            <a:r>
              <a:rPr lang="en-US" sz="2000" dirty="0"/>
              <a:t>User can resize the window by dragging the corners of the app.  </a:t>
            </a:r>
          </a:p>
          <a:p>
            <a:endParaRPr lang="en-US" sz="2000" dirty="0"/>
          </a:p>
        </p:txBody>
      </p:sp>
      <p:pic>
        <p:nvPicPr>
          <p:cNvPr id="6" name="ed177069498c5890ca9b65e19544e287">
            <a:hlinkClick r:id="" action="ppaction://media"/>
            <a:extLst>
              <a:ext uri="{FF2B5EF4-FFF2-40B4-BE49-F238E27FC236}">
                <a16:creationId xmlns:a16="http://schemas.microsoft.com/office/drawing/2014/main" id="{AB9C008A-2578-4D9A-ADAF-93EB1F877F0D}"/>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297763" y="1074849"/>
            <a:ext cx="6250769" cy="4547434"/>
          </a:xfrm>
          <a:prstGeom prst="rect">
            <a:avLst/>
          </a:prstGeom>
        </p:spPr>
      </p:pic>
      <p:sp>
        <p:nvSpPr>
          <p:cNvPr id="9" name="Action Button: Go Home 8">
            <a:hlinkClick r:id="rId5" action="ppaction://hlinksldjump" highlightClick="1"/>
            <a:extLst>
              <a:ext uri="{FF2B5EF4-FFF2-40B4-BE49-F238E27FC236}">
                <a16:creationId xmlns:a16="http://schemas.microsoft.com/office/drawing/2014/main" id="{545A3A71-67BC-4E52-A84D-CD0947D7F512}"/>
              </a:ext>
            </a:extLst>
          </p:cNvPr>
          <p:cNvSpPr/>
          <p:nvPr/>
        </p:nvSpPr>
        <p:spPr>
          <a:xfrm>
            <a:off x="11537494" y="6382326"/>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3633248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600" kern="1200">
                <a:solidFill>
                  <a:schemeClr val="tx1"/>
                </a:solidFill>
                <a:latin typeface="+mj-lt"/>
                <a:ea typeface="+mj-ea"/>
                <a:cs typeface="+mj-cs"/>
              </a:rPr>
              <a:t>2.2.2 User can search for words from dictionary </a:t>
            </a:r>
            <a:br>
              <a:rPr lang="en-US" sz="2600" kern="1200">
                <a:solidFill>
                  <a:schemeClr val="tx1"/>
                </a:solidFill>
                <a:latin typeface="+mj-lt"/>
                <a:ea typeface="+mj-ea"/>
                <a:cs typeface="+mj-cs"/>
              </a:rPr>
            </a:br>
            <a:endParaRPr lang="en-US" sz="2600" kern="120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92500" lnSpcReduction="20000"/>
          </a:bodyPr>
          <a:lstStyle/>
          <a:p>
            <a:r>
              <a:rPr lang="en-US" dirty="0"/>
              <a:t>User can use the search box to look up words they desire. The user will then see a list of words matching what is currently typed into the search bar, the list is narrowed in real time as the word is being typed.</a:t>
            </a:r>
            <a:endParaRPr lang="en-GB" dirty="0"/>
          </a:p>
        </p:txBody>
      </p:sp>
      <p:pic>
        <p:nvPicPr>
          <p:cNvPr id="6" name="f019a5d42a4f39732282a08d5be93704" descr="A screenshot of a social media post&#10;&#10;Description automatically generated">
            <a:hlinkClick r:id="" action="ppaction://media"/>
            <a:extLst>
              <a:ext uri="{FF2B5EF4-FFF2-40B4-BE49-F238E27FC236}">
                <a16:creationId xmlns:a16="http://schemas.microsoft.com/office/drawing/2014/main" id="{373AD6AB-A1DE-4636-87BD-F837876B77C2}"/>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297763" y="1137357"/>
            <a:ext cx="6250769" cy="4422418"/>
          </a:xfrm>
          <a:prstGeom prst="rect">
            <a:avLst/>
          </a:prstGeom>
        </p:spPr>
      </p:pic>
      <p:sp>
        <p:nvSpPr>
          <p:cNvPr id="9" name="Action Button: Go Home 8">
            <a:hlinkClick r:id="rId5" action="ppaction://hlinksldjump" highlightClick="1"/>
            <a:extLst>
              <a:ext uri="{FF2B5EF4-FFF2-40B4-BE49-F238E27FC236}">
                <a16:creationId xmlns:a16="http://schemas.microsoft.com/office/drawing/2014/main" id="{ECFB7142-68C8-47C4-A527-3B5D8E82B41B}"/>
              </a:ext>
            </a:extLst>
          </p:cNvPr>
          <p:cNvSpPr/>
          <p:nvPr/>
        </p:nvSpPr>
        <p:spPr>
          <a:xfrm>
            <a:off x="11537494" y="6382326"/>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8427664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600" kern="1200" dirty="0">
                <a:solidFill>
                  <a:schemeClr val="tx1"/>
                </a:solidFill>
                <a:latin typeface="+mj-lt"/>
                <a:ea typeface="+mj-ea"/>
                <a:cs typeface="+mj-cs"/>
              </a:rPr>
              <a:t>2.2.3 User can search for words starting with a specific letter</a:t>
            </a:r>
            <a:br>
              <a:rPr lang="en-US" sz="2600" kern="1200" dirty="0">
                <a:solidFill>
                  <a:schemeClr val="tx1"/>
                </a:solidFill>
                <a:latin typeface="+mj-lt"/>
                <a:ea typeface="+mj-ea"/>
                <a:cs typeface="+mj-cs"/>
              </a:rPr>
            </a:b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77500" lnSpcReduction="20000"/>
          </a:bodyPr>
          <a:lstStyle/>
          <a:p>
            <a:r>
              <a:rPr lang="en-US" dirty="0"/>
              <a:t>When the user wishes to narrow down the list to words that start with a specific letter, they can use the button labelled “A”. When pressed, a menu composed of the current active language’s alphabet is opened. Each letter is a separate button and clicking on one closes the window, filling out the search bar with that letter.</a:t>
            </a:r>
            <a:endParaRPr lang="en-GB" dirty="0"/>
          </a:p>
          <a:p>
            <a:endParaRPr lang="en-US" sz="2000" dirty="0"/>
          </a:p>
        </p:txBody>
      </p:sp>
      <p:pic>
        <p:nvPicPr>
          <p:cNvPr id="6" name="f019a5d42a4f39732282a08d5be93704" descr="A screenshot of a social media post&#10;&#10;Description automatically generated">
            <a:hlinkClick r:id="" action="ppaction://media"/>
            <a:extLst>
              <a:ext uri="{FF2B5EF4-FFF2-40B4-BE49-F238E27FC236}">
                <a16:creationId xmlns:a16="http://schemas.microsoft.com/office/drawing/2014/main" id="{373AD6AB-A1DE-4636-87BD-F837876B77C2}"/>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297763" y="1137357"/>
            <a:ext cx="6250769" cy="4422418"/>
          </a:xfrm>
          <a:prstGeom prst="rect">
            <a:avLst/>
          </a:prstGeom>
        </p:spPr>
      </p:pic>
      <p:sp>
        <p:nvSpPr>
          <p:cNvPr id="9" name="Action Button: Go Home 8">
            <a:hlinkClick r:id="rId5" action="ppaction://hlinksldjump" highlightClick="1"/>
            <a:extLst>
              <a:ext uri="{FF2B5EF4-FFF2-40B4-BE49-F238E27FC236}">
                <a16:creationId xmlns:a16="http://schemas.microsoft.com/office/drawing/2014/main" id="{ECFB7142-68C8-47C4-A527-3B5D8E82B41B}"/>
              </a:ext>
            </a:extLst>
          </p:cNvPr>
          <p:cNvSpPr/>
          <p:nvPr/>
        </p:nvSpPr>
        <p:spPr>
          <a:xfrm>
            <a:off x="11537494" y="6382326"/>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142866069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81B07D-FA4E-4088-8881-1A3060CE5DC7}"/>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600" kern="1200" dirty="0">
                <a:solidFill>
                  <a:schemeClr val="tx1"/>
                </a:solidFill>
                <a:latin typeface="+mj-lt"/>
                <a:ea typeface="+mj-ea"/>
                <a:cs typeface="+mj-cs"/>
              </a:rPr>
              <a:t>2.2.4 User can scroll list of words to find desired word </a:t>
            </a:r>
            <a:br>
              <a:rPr lang="en-US" sz="2600" kern="1200" dirty="0">
                <a:solidFill>
                  <a:schemeClr val="tx1"/>
                </a:solidFill>
                <a:latin typeface="+mj-lt"/>
                <a:ea typeface="+mj-ea"/>
                <a:cs typeface="+mj-cs"/>
              </a:rPr>
            </a:b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957CE8CD-BC71-4136-BF41-D1DE6D86175F}"/>
              </a:ext>
            </a:extLst>
          </p:cNvPr>
          <p:cNvSpPr>
            <a:spLocks noGrp="1"/>
          </p:cNvSpPr>
          <p:nvPr>
            <p:ph sz="half" idx="1"/>
          </p:nvPr>
        </p:nvSpPr>
        <p:spPr>
          <a:xfrm>
            <a:off x="643468" y="2638043"/>
            <a:ext cx="3363974" cy="3415623"/>
          </a:xfrm>
        </p:spPr>
        <p:txBody>
          <a:bodyPr vert="horz" lIns="91440" tIns="45720" rIns="91440" bIns="45720" rtlCol="0">
            <a:normAutofit fontScale="92500" lnSpcReduction="20000"/>
          </a:bodyPr>
          <a:lstStyle/>
          <a:p>
            <a:r>
              <a:rPr lang="en-GB" dirty="0"/>
              <a:t>User can scroll the list by dragging the scroll pane located on the right side of the window. The scroll can be dragged either up or down. Furthermore, the user can choose to scroll with his mouse or touchpad.</a:t>
            </a:r>
          </a:p>
          <a:p>
            <a:endParaRPr lang="en-US" sz="2000" dirty="0"/>
          </a:p>
        </p:txBody>
      </p:sp>
      <p:pic>
        <p:nvPicPr>
          <p:cNvPr id="6" name="e6689c06fa8c25af7499c2796a71351a">
            <a:hlinkClick r:id="" action="ppaction://media"/>
            <a:extLst>
              <a:ext uri="{FF2B5EF4-FFF2-40B4-BE49-F238E27FC236}">
                <a16:creationId xmlns:a16="http://schemas.microsoft.com/office/drawing/2014/main" id="{B3325B14-FD3E-44B8-AD8B-DB291E07E3CD}"/>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297763" y="1137357"/>
            <a:ext cx="6250769" cy="4422418"/>
          </a:xfrm>
          <a:prstGeom prst="rect">
            <a:avLst/>
          </a:prstGeom>
        </p:spPr>
      </p:pic>
      <p:sp>
        <p:nvSpPr>
          <p:cNvPr id="9" name="Action Button: Go Home 8">
            <a:hlinkClick r:id="rId5" action="ppaction://hlinksldjump" highlightClick="1"/>
            <a:extLst>
              <a:ext uri="{FF2B5EF4-FFF2-40B4-BE49-F238E27FC236}">
                <a16:creationId xmlns:a16="http://schemas.microsoft.com/office/drawing/2014/main" id="{7CB67197-73B8-42FF-85B3-492258C28AC8}"/>
              </a:ext>
            </a:extLst>
          </p:cNvPr>
          <p:cNvSpPr/>
          <p:nvPr/>
        </p:nvSpPr>
        <p:spPr>
          <a:xfrm>
            <a:off x="11537494" y="6382326"/>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366138669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68B024-E0FD-44AA-9625-4CC4833192DE}"/>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600" kern="1200" dirty="0">
                <a:solidFill>
                  <a:schemeClr val="tx1"/>
                </a:solidFill>
                <a:latin typeface="+mj-lt"/>
                <a:ea typeface="+mj-ea"/>
                <a:cs typeface="+mj-cs"/>
              </a:rPr>
              <a:t>2.2.5 User can add words to their revision list</a:t>
            </a:r>
            <a:br>
              <a:rPr lang="en-US" sz="2600" kern="1200" dirty="0">
                <a:solidFill>
                  <a:schemeClr val="tx1"/>
                </a:solidFill>
                <a:latin typeface="+mj-lt"/>
                <a:ea typeface="+mj-ea"/>
                <a:cs typeface="+mj-cs"/>
              </a:rPr>
            </a:b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CCA733EF-2288-400B-8D8A-534C31DB45EB}"/>
              </a:ext>
            </a:extLst>
          </p:cNvPr>
          <p:cNvSpPr>
            <a:spLocks noGrp="1"/>
          </p:cNvSpPr>
          <p:nvPr>
            <p:ph sz="half" idx="1"/>
          </p:nvPr>
        </p:nvSpPr>
        <p:spPr>
          <a:xfrm>
            <a:off x="643468" y="2638043"/>
            <a:ext cx="3363974" cy="3415623"/>
          </a:xfrm>
        </p:spPr>
        <p:txBody>
          <a:bodyPr vert="horz" lIns="91440" tIns="45720" rIns="91440" bIns="45720" rtlCol="0">
            <a:normAutofit lnSpcReduction="10000"/>
          </a:bodyPr>
          <a:lstStyle/>
          <a:p>
            <a:r>
              <a:rPr lang="en-GB" dirty="0"/>
              <a:t>The user can add a word to their revision list by double clicking on the desired word in the dictionary list. The word will be marked as favourite – true.</a:t>
            </a:r>
          </a:p>
          <a:p>
            <a:endParaRPr lang="en-US" sz="2000" dirty="0"/>
          </a:p>
        </p:txBody>
      </p:sp>
      <p:pic>
        <p:nvPicPr>
          <p:cNvPr id="6" name="a1220be55fcedee057be2f68bcb67d65" descr="A screenshot of a cell phone&#10;&#10;Description automatically generated">
            <a:hlinkClick r:id="" action="ppaction://media"/>
            <a:extLst>
              <a:ext uri="{FF2B5EF4-FFF2-40B4-BE49-F238E27FC236}">
                <a16:creationId xmlns:a16="http://schemas.microsoft.com/office/drawing/2014/main" id="{115DB2D8-720B-4F90-9C5B-9B8F6A168894}"/>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297764" y="1108402"/>
            <a:ext cx="6250769" cy="4641195"/>
          </a:xfrm>
          <a:prstGeom prst="rect">
            <a:avLst/>
          </a:prstGeom>
        </p:spPr>
      </p:pic>
      <p:sp>
        <p:nvSpPr>
          <p:cNvPr id="7" name="Action Button: Go Home 6">
            <a:hlinkClick r:id="rId5" action="ppaction://hlinksldjump" highlightClick="1"/>
            <a:extLst>
              <a:ext uri="{FF2B5EF4-FFF2-40B4-BE49-F238E27FC236}">
                <a16:creationId xmlns:a16="http://schemas.microsoft.com/office/drawing/2014/main" id="{D5E0258C-0226-4A7D-87AC-B76DD23C92A9}"/>
              </a:ext>
            </a:extLst>
          </p:cNvPr>
          <p:cNvSpPr/>
          <p:nvPr/>
        </p:nvSpPr>
        <p:spPr>
          <a:xfrm>
            <a:off x="11395451" y="6266916"/>
            <a:ext cx="478172" cy="419450"/>
          </a:xfrm>
          <a:prstGeom prst="actionButtonHom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376515246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70EC63AFAD1A94EB29E439A3FF3B727" ma:contentTypeVersion="9" ma:contentTypeDescription="Create a new document." ma:contentTypeScope="" ma:versionID="d9166c71788943c91cc9f4a7475c5433">
  <xsd:schema xmlns:xsd="http://www.w3.org/2001/XMLSchema" xmlns:xs="http://www.w3.org/2001/XMLSchema" xmlns:p="http://schemas.microsoft.com/office/2006/metadata/properties" xmlns:ns3="e7f58701-e991-4958-bd33-e8450dc04c49" xmlns:ns4="10e9719d-0b3c-484c-9fd7-3c978a9f3afe" targetNamespace="http://schemas.microsoft.com/office/2006/metadata/properties" ma:root="true" ma:fieldsID="f6c42ea461ba8ddb4c4acd7a75902bae" ns3:_="" ns4:_="">
    <xsd:import namespace="e7f58701-e991-4958-bd33-e8450dc04c49"/>
    <xsd:import namespace="10e9719d-0b3c-484c-9fd7-3c978a9f3afe"/>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7f58701-e991-4958-bd33-e8450dc04c4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0e9719d-0b3c-484c-9fd7-3c978a9f3af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10C486-DBFB-4DE6-ACEE-9A841D844EE2}">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06AD1614-8260-4A35-BF06-D85018AED1A0}">
  <ds:schemaRefs>
    <ds:schemaRef ds:uri="http://schemas.microsoft.com/sharepoint/v3/contenttype/forms"/>
  </ds:schemaRefs>
</ds:datastoreItem>
</file>

<file path=customXml/itemProps3.xml><?xml version="1.0" encoding="utf-8"?>
<ds:datastoreItem xmlns:ds="http://schemas.openxmlformats.org/officeDocument/2006/customXml" ds:itemID="{015D6464-3370-4B05-9B64-9680451F785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7f58701-e991-4958-bd33-e8450dc04c49"/>
    <ds:schemaRef ds:uri="10e9719d-0b3c-484c-9fd7-3c978a9f3a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15</TotalTime>
  <Words>1616</Words>
  <Application>Microsoft Office PowerPoint</Application>
  <PresentationFormat>Widescreen</PresentationFormat>
  <Paragraphs>80</Paragraphs>
  <Slides>26</Slides>
  <Notes>0</Notes>
  <HiddenSlides>0</HiddenSlides>
  <MMClips>12</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User Interface standards</vt:lpstr>
      <vt:lpstr>User interface requirements</vt:lpstr>
      <vt:lpstr>Mock-up*</vt:lpstr>
      <vt:lpstr>Use case list  //TODO – complete that  </vt:lpstr>
      <vt:lpstr>2.2.1 User can resize window of the app  </vt:lpstr>
      <vt:lpstr>2.2.2 User can search for words from dictionary  </vt:lpstr>
      <vt:lpstr>2.2.3 User can search for words starting with a specific letter </vt:lpstr>
      <vt:lpstr>2.2.4 User can scroll list of words to find desired word  </vt:lpstr>
      <vt:lpstr>2.2.5 User can add words to their revision list </vt:lpstr>
      <vt:lpstr>2.2.6 User can add new words into the dictionary  </vt:lpstr>
      <vt:lpstr>2.2.7 User can change language by which words are sorted  </vt:lpstr>
      <vt:lpstr>2.2.8 User can remove words from dictionary  </vt:lpstr>
      <vt:lpstr>2.2.9 User can edit words from dictionary  </vt:lpstr>
      <vt:lpstr>2.2.10 User can add/remove words from the revision pool from the Revision list  </vt:lpstr>
      <vt:lpstr>2.2.11  User can revise words from the word pool </vt:lpstr>
      <vt:lpstr>2.2.12 User can use flashcards to revise  </vt:lpstr>
      <vt:lpstr>2.2.13 User can take tests </vt:lpstr>
      <vt:lpstr>2.2.13 User can take tests </vt:lpstr>
      <vt:lpstr>2.2.13 User can take tests </vt:lpstr>
      <vt:lpstr>2.2.13 User can take tests </vt:lpstr>
      <vt:lpstr>2.2.14 User can change settings for revision   </vt:lpstr>
      <vt:lpstr>2.2.15 User can change the size of the font   </vt:lpstr>
      <vt:lpstr>2.2.16 User can get help from Help section </vt:lpstr>
      <vt:lpstr>Mock up views  pt.1</vt:lpstr>
      <vt:lpstr>Mock up views – pt 2</vt:lpstr>
      <vt:lpstr>Error conditions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Interface standards</dc:title>
  <dc:creator>Mariusz Bialoszewski [mab152]</dc:creator>
  <cp:lastModifiedBy>Mariusz Bialoszewski [mab152]</cp:lastModifiedBy>
  <cp:revision>2</cp:revision>
  <dcterms:created xsi:type="dcterms:W3CDTF">2020-02-20T17:49:46Z</dcterms:created>
  <dcterms:modified xsi:type="dcterms:W3CDTF">2020-03-26T11:54:44Z</dcterms:modified>
</cp:coreProperties>
</file>